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B88D-F100-46FA-AFAE-0F5ADE4172C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B139-1B3C-4207-9108-DEDD73C54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159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B88D-F100-46FA-AFAE-0F5ADE4172C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B139-1B3C-4207-9108-DEDD73C54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798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B88D-F100-46FA-AFAE-0F5ADE4172C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B139-1B3C-4207-9108-DEDD73C54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53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B88D-F100-46FA-AFAE-0F5ADE4172C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B139-1B3C-4207-9108-DEDD73C54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5526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B88D-F100-46FA-AFAE-0F5ADE4172C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B139-1B3C-4207-9108-DEDD73C54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1073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B88D-F100-46FA-AFAE-0F5ADE4172C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B139-1B3C-4207-9108-DEDD73C54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4049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B88D-F100-46FA-AFAE-0F5ADE4172C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B139-1B3C-4207-9108-DEDD73C54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20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B88D-F100-46FA-AFAE-0F5ADE4172C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B139-1B3C-4207-9108-DEDD73C54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17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B88D-F100-46FA-AFAE-0F5ADE4172C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B139-1B3C-4207-9108-DEDD73C54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90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B88D-F100-46FA-AFAE-0F5ADE4172C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B139-1B3C-4207-9108-DEDD73C54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129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BB88D-F100-46FA-AFAE-0F5ADE4172C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DB139-1B3C-4207-9108-DEDD73C54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0512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BB88D-F100-46FA-AFAE-0F5ADE4172C4}" type="datetimeFigureOut">
              <a:rPr lang="en-US" smtClean="0"/>
              <a:t>12/18/2018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DB139-1B3C-4207-9108-DEDD73C549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0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2677" y="692316"/>
            <a:ext cx="8198864" cy="289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7093" y="4793524"/>
            <a:ext cx="8458201" cy="394773"/>
          </a:xfrm>
        </p:spPr>
        <p:txBody>
          <a:bodyPr>
            <a:normAutofit fontScale="90000"/>
          </a:bodyPr>
          <a:lstStyle/>
          <a:p>
            <a:r>
              <a:rPr lang="en-AU" sz="4000" dirty="0" smtClean="0">
                <a:solidFill>
                  <a:srgbClr val="FF0000"/>
                </a:solidFill>
              </a:rPr>
              <a:t>First Course of Special Machine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22622" y="3564155"/>
            <a:ext cx="6400800" cy="1184318"/>
          </a:xfrm>
          <a:prstGeom prst="rect">
            <a:avLst/>
          </a:prstGeom>
        </p:spPr>
        <p:txBody>
          <a:bodyPr/>
          <a:lstStyle/>
          <a:p>
            <a:r>
              <a:rPr lang="en-AU" sz="4000" dirty="0" smtClean="0"/>
              <a:t>Department of Electrical  Power and Machine Engineering </a:t>
            </a:r>
            <a:endParaRPr lang="en-US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1990165" y="5237166"/>
            <a:ext cx="3036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/>
              <a:t>By Qasim Al Azze               2018</a:t>
            </a:r>
            <a:endParaRPr lang="en-US" dirty="0"/>
          </a:p>
        </p:txBody>
      </p:sp>
      <p:sp>
        <p:nvSpPr>
          <p:cNvPr id="5" name="AutoShape 2" descr="Image result for machine electric"/>
          <p:cNvSpPr>
            <a:spLocks noChangeAspect="1" noChangeArrowheads="1"/>
          </p:cNvSpPr>
          <p:nvPr/>
        </p:nvSpPr>
        <p:spPr bwMode="auto">
          <a:xfrm>
            <a:off x="188259" y="-92648"/>
            <a:ext cx="368834" cy="195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451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01090" y="840716"/>
            <a:ext cx="1310896" cy="179536"/>
          </a:xfrm>
          <a:prstGeom prst="rect">
            <a:avLst/>
          </a:prstGeom>
          <a:solidFill>
            <a:srgbClr val="FEE2C8"/>
          </a:solidFill>
        </p:spPr>
        <p:txBody>
          <a:bodyPr vert="horz" wrap="square" lIns="0" tIns="0" rIns="0" bIns="0" rtlCol="0">
            <a:spAutoFit/>
          </a:bodyPr>
          <a:lstStyle/>
          <a:p>
            <a:pPr marL="683895">
              <a:lnSpc>
                <a:spcPts val="1370"/>
              </a:lnSpc>
            </a:pPr>
            <a:r>
              <a:rPr sz="1200" b="1" spc="5" dirty="0">
                <a:solidFill>
                  <a:srgbClr val="231F20"/>
                </a:solidFill>
                <a:latin typeface="Arial"/>
                <a:cs typeface="Arial"/>
              </a:rPr>
              <a:t>1376</a:t>
            </a:r>
            <a:endParaRPr sz="12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203474" y="845440"/>
            <a:ext cx="1595205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005AAA"/>
                </a:solidFill>
                <a:latin typeface="Arial"/>
                <a:cs typeface="Arial"/>
              </a:rPr>
              <a:t>Electrical</a:t>
            </a:r>
            <a:r>
              <a:rPr sz="1000" b="1" spc="-235" dirty="0">
                <a:solidFill>
                  <a:srgbClr val="005AAA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005AAA"/>
                </a:solidFill>
                <a:latin typeface="Arial"/>
                <a:cs typeface="Arial"/>
              </a:rPr>
              <a:t>Technology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99247" y="977713"/>
            <a:ext cx="3095129" cy="0"/>
          </a:xfrm>
          <a:custGeom>
            <a:avLst/>
            <a:gdLst/>
            <a:ahLst/>
            <a:cxnLst/>
            <a:rect l="l" t="t" r="r" b="b"/>
            <a:pathLst>
              <a:path w="2557780">
                <a:moveTo>
                  <a:pt x="0" y="0"/>
                </a:moveTo>
                <a:lnTo>
                  <a:pt x="2557272" y="0"/>
                </a:lnTo>
              </a:path>
            </a:pathLst>
          </a:custGeom>
          <a:ln w="12192">
            <a:solidFill>
              <a:srgbClr val="F793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86092" y="4256929"/>
            <a:ext cx="6146458" cy="228871"/>
          </a:xfrm>
          <a:custGeom>
            <a:avLst/>
            <a:gdLst/>
            <a:ahLst/>
            <a:cxnLst/>
            <a:rect l="l" t="t" r="r" b="b"/>
            <a:pathLst>
              <a:path w="5079365" h="356870">
                <a:moveTo>
                  <a:pt x="0" y="0"/>
                </a:moveTo>
                <a:lnTo>
                  <a:pt x="5079365" y="0"/>
                </a:lnTo>
                <a:lnTo>
                  <a:pt x="5079365" y="356870"/>
                </a:lnTo>
                <a:lnTo>
                  <a:pt x="0" y="356870"/>
                </a:lnTo>
                <a:lnTo>
                  <a:pt x="0" y="0"/>
                </a:lnTo>
                <a:close/>
              </a:path>
            </a:pathLst>
          </a:custGeom>
          <a:solidFill>
            <a:srgbClr val="FFEF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94545" y="3729954"/>
            <a:ext cx="3311050" cy="737520"/>
          </a:xfrm>
          <a:custGeom>
            <a:avLst/>
            <a:gdLst/>
            <a:ahLst/>
            <a:cxnLst/>
            <a:rect l="l" t="t" r="r" b="b"/>
            <a:pathLst>
              <a:path w="2736215" h="1149984">
                <a:moveTo>
                  <a:pt x="0" y="0"/>
                </a:moveTo>
                <a:lnTo>
                  <a:pt x="2736215" y="0"/>
                </a:lnTo>
                <a:lnTo>
                  <a:pt x="2736215" y="1149985"/>
                </a:lnTo>
                <a:lnTo>
                  <a:pt x="0" y="1149985"/>
                </a:lnTo>
                <a:lnTo>
                  <a:pt x="0" y="0"/>
                </a:lnTo>
                <a:close/>
              </a:path>
            </a:pathLst>
          </a:custGeom>
          <a:solidFill>
            <a:srgbClr val="FFEFE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830643" y="2745073"/>
            <a:ext cx="2752421" cy="1389519"/>
          </a:xfrm>
          <a:custGeom>
            <a:avLst/>
            <a:gdLst/>
            <a:ahLst/>
            <a:cxnLst/>
            <a:rect l="l" t="t" r="r" b="b"/>
            <a:pathLst>
              <a:path w="2274570" h="2166620">
                <a:moveTo>
                  <a:pt x="0" y="0"/>
                </a:moveTo>
                <a:lnTo>
                  <a:pt x="2274442" y="0"/>
                </a:lnTo>
                <a:lnTo>
                  <a:pt x="2274442" y="2166493"/>
                </a:lnTo>
                <a:lnTo>
                  <a:pt x="0" y="2166493"/>
                </a:lnTo>
                <a:lnTo>
                  <a:pt x="0" y="0"/>
                </a:lnTo>
                <a:close/>
              </a:path>
            </a:pathLst>
          </a:custGeom>
          <a:solidFill>
            <a:srgbClr val="E3F2E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06377" y="1017459"/>
            <a:ext cx="4844015" cy="69249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</a:pP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admittance of ‘motor’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is   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Y</a:t>
            </a:r>
            <a:r>
              <a:rPr sz="1050" b="1" i="1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 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0.00426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0.0374 + 0.028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</a:t>
            </a:r>
            <a:r>
              <a:rPr sz="1000" i="1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0.00101</a:t>
            </a:r>
            <a:endParaRPr sz="1000">
              <a:latin typeface="Times New Roman"/>
              <a:cs typeface="Times New Roman"/>
            </a:endParaRPr>
          </a:p>
          <a:p>
            <a:pPr marL="1840864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0.03226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0.03841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S</a:t>
            </a:r>
            <a:endParaRPr sz="1000">
              <a:latin typeface="Times New Roman"/>
              <a:cs typeface="Times New Roman"/>
            </a:endParaRPr>
          </a:p>
          <a:p>
            <a:pPr marL="1066800">
              <a:lnSpc>
                <a:spcPct val="100000"/>
              </a:lnSpc>
              <a:spcBef>
                <a:spcPts val="210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impedance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Z</a:t>
            </a:r>
            <a:r>
              <a:rPr sz="1050" b="1" i="1" spc="-3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 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1/Y</a:t>
            </a:r>
            <a:r>
              <a:rPr sz="1050" b="1" i="1" spc="-1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12.96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+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15.2 or 19.9</a:t>
            </a:r>
            <a:r>
              <a:rPr sz="1000" spc="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</a:t>
            </a:r>
            <a:endParaRPr sz="10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Motor</a:t>
            </a:r>
            <a:r>
              <a:rPr sz="1000" b="1" spc="1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II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07161" y="1582390"/>
            <a:ext cx="162978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admittance of branch 5 </a:t>
            </a:r>
            <a:r>
              <a:rPr sz="1000" spc="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4007684" y="1558281"/>
            <a:ext cx="317351" cy="0"/>
          </a:xfrm>
          <a:custGeom>
            <a:avLst/>
            <a:gdLst/>
            <a:ahLst/>
            <a:cxnLst/>
            <a:rect l="l" t="t" r="r" b="b"/>
            <a:pathLst>
              <a:path w="262254">
                <a:moveTo>
                  <a:pt x="0" y="0"/>
                </a:moveTo>
                <a:lnTo>
                  <a:pt x="262128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029815" y="1777215"/>
            <a:ext cx="317351" cy="0"/>
          </a:xfrm>
          <a:custGeom>
            <a:avLst/>
            <a:gdLst/>
            <a:ahLst/>
            <a:cxnLst/>
            <a:rect l="l" t="t" r="r" b="b"/>
            <a:pathLst>
              <a:path w="262254">
                <a:moveTo>
                  <a:pt x="0" y="0"/>
                </a:moveTo>
                <a:lnTo>
                  <a:pt x="262128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37606" y="1644291"/>
            <a:ext cx="903642" cy="0"/>
          </a:xfrm>
          <a:custGeom>
            <a:avLst/>
            <a:gdLst/>
            <a:ahLst/>
            <a:cxnLst/>
            <a:rect l="l" t="t" r="r" b="b"/>
            <a:pathLst>
              <a:path w="746760">
                <a:moveTo>
                  <a:pt x="0" y="0"/>
                </a:moveTo>
                <a:lnTo>
                  <a:pt x="746760" y="0"/>
                </a:lnTo>
              </a:path>
            </a:pathLst>
          </a:custGeom>
          <a:ln w="6096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4700488" y="1546279"/>
            <a:ext cx="84524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55787" y="1700698"/>
            <a:ext cx="84524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65679" y="1712433"/>
            <a:ext cx="84524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700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261133" y="1640337"/>
            <a:ext cx="37805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469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364978" y="1496333"/>
            <a:ext cx="43261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685" indent="-133985">
              <a:lnSpc>
                <a:spcPct val="100000"/>
              </a:lnSpc>
              <a:buFont typeface="Symbol"/>
              <a:buChar char=""/>
              <a:tabLst>
                <a:tab pos="147320" algn="l"/>
              </a:tabLst>
            </a:pPr>
            <a:r>
              <a:rPr sz="1000" i="1" spc="165" dirty="0">
                <a:solidFill>
                  <a:srgbClr val="231F20"/>
                </a:solidFill>
                <a:latin typeface="Times New Roman"/>
                <a:cs typeface="Times New Roman"/>
              </a:rPr>
              <a:t>j</a:t>
            </a:r>
            <a:r>
              <a:rPr sz="1000" i="1" spc="-9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x </a:t>
            </a:r>
            <a:r>
              <a:rPr sz="1000" i="1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03418" y="1443543"/>
            <a:ext cx="327340" cy="3206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88265">
              <a:lnSpc>
                <a:spcPct val="100000"/>
              </a:lnSpc>
            </a:pPr>
            <a:r>
              <a:rPr sz="1000" i="1" spc="-45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spc="-6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1050" baseline="-23809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40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spc="-114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929681" y="1668251"/>
            <a:ext cx="28354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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 </a:t>
            </a:r>
            <a:r>
              <a:rPr sz="1000" spc="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i="1" baseline="2777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endParaRPr sz="1500" baseline="2777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61213" y="1615664"/>
            <a:ext cx="14369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spc="-7" baseline="-36111" dirty="0">
                <a:solidFill>
                  <a:srgbClr val="231F20"/>
                </a:solidFill>
                <a:latin typeface="Symbol"/>
                <a:cs typeface="Symbol"/>
              </a:rPr>
              <a:t></a:t>
            </a:r>
            <a:r>
              <a:rPr sz="700" spc="-5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38322" y="1717183"/>
            <a:ext cx="294297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1445" indent="-118745">
              <a:lnSpc>
                <a:spcPct val="100000"/>
              </a:lnSpc>
              <a:buFont typeface="Symbol"/>
              <a:buChar char=""/>
              <a:tabLst>
                <a:tab pos="132080" algn="l"/>
              </a:tabLst>
            </a:pP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1050" baseline="-23809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929681" y="1740582"/>
            <a:ext cx="52174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8935" algn="l"/>
              </a:tabLst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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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929680" y="1793373"/>
            <a:ext cx="9067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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025570" y="1773833"/>
            <a:ext cx="42646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00" i="1" spc="-1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baseline="-13888" dirty="0">
                <a:solidFill>
                  <a:srgbClr val="231F20"/>
                </a:solidFill>
                <a:latin typeface="Symbol"/>
                <a:cs typeface="Symbol"/>
              </a:rPr>
              <a:t></a:t>
            </a:r>
            <a:endParaRPr sz="1500" baseline="-13888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881294" y="1584181"/>
            <a:ext cx="217765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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500" u="sng" spc="-7" baseline="33333" dirty="0">
                <a:solidFill>
                  <a:srgbClr val="231F20"/>
                </a:solidFill>
                <a:latin typeface="Times New Roman"/>
                <a:cs typeface="Times New Roman"/>
              </a:rPr>
              <a:t>0.91 </a:t>
            </a:r>
            <a:r>
              <a:rPr sz="1500" u="sng" baseline="33333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500" u="sng" baseline="33333" dirty="0">
                <a:solidFill>
                  <a:srgbClr val="231F20"/>
                </a:solidFill>
                <a:latin typeface="Times New Roman"/>
                <a:cs typeface="Times New Roman"/>
              </a:rPr>
              <a:t>  </a:t>
            </a:r>
            <a:r>
              <a:rPr sz="1500" i="1" u="sng" baseline="33333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500" u="sng" spc="-7" baseline="33333" dirty="0">
                <a:solidFill>
                  <a:srgbClr val="231F20"/>
                </a:solidFill>
                <a:latin typeface="Times New Roman"/>
                <a:cs typeface="Times New Roman"/>
              </a:rPr>
              <a:t>1.28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0.369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</a:t>
            </a:r>
            <a:r>
              <a:rPr sz="1000" i="1" spc="114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0.517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404411" y="2245058"/>
            <a:ext cx="739204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47015" algn="l"/>
              </a:tabLst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or	24.7</a:t>
            </a:r>
            <a:r>
              <a:rPr sz="1000" spc="-1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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83002" y="1902973"/>
            <a:ext cx="4502844" cy="12311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admittance of ‘motor’ </a:t>
            </a:r>
            <a:r>
              <a:rPr sz="1000" b="1" spc="-40" dirty="0">
                <a:solidFill>
                  <a:srgbClr val="EC008C"/>
                </a:solidFill>
                <a:latin typeface="Times New Roman"/>
                <a:cs typeface="Times New Roman"/>
              </a:rPr>
              <a:t>II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,    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Y</a:t>
            </a:r>
            <a:r>
              <a:rPr sz="1050" b="1" i="1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b 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0.00426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0.0374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+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0.369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</a:t>
            </a:r>
            <a:r>
              <a:rPr sz="1000" i="1" spc="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0.517</a:t>
            </a:r>
            <a:endParaRPr sz="1000">
              <a:latin typeface="Times New Roman"/>
              <a:cs typeface="Times New Roman"/>
            </a:endParaRPr>
          </a:p>
          <a:p>
            <a:pPr marL="1612900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0.3733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0.555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10"/>
              </a:spcBef>
              <a:tabLst>
                <a:tab pos="1402080" algn="l"/>
              </a:tabLst>
            </a:pP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Impedance of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‘motor’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II,	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Z</a:t>
            </a:r>
            <a:r>
              <a:rPr sz="1050" b="1" i="1" spc="-3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b 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=1/</a:t>
            </a:r>
            <a:r>
              <a:rPr sz="1000" b="1" spc="-5" dirty="0">
                <a:solidFill>
                  <a:srgbClr val="EC008C"/>
                </a:solidFill>
                <a:latin typeface="Times New Roman"/>
                <a:cs typeface="Times New Roman"/>
              </a:rPr>
              <a:t>Y</a:t>
            </a:r>
            <a:r>
              <a:rPr sz="1050" b="1" i="1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b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0.836 +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1.242 or 1.5</a:t>
            </a:r>
            <a:r>
              <a:rPr sz="1000" spc="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</a:t>
            </a:r>
            <a:endParaRPr sz="10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85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Impedance of entire motor (Fig. 36.16) </a:t>
            </a:r>
            <a:r>
              <a:rPr sz="100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Z</a:t>
            </a:r>
            <a:r>
              <a:rPr sz="1050" spc="1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01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b="1" spc="-35" dirty="0">
                <a:solidFill>
                  <a:srgbClr val="EC008C"/>
                </a:solidFill>
                <a:latin typeface="Times New Roman"/>
                <a:cs typeface="Times New Roman"/>
              </a:rPr>
              <a:t>Z</a:t>
            </a:r>
            <a:r>
              <a:rPr sz="1050" b="1" spc="-52" baseline="-23809" dirty="0">
                <a:solidFill>
                  <a:srgbClr val="EC008C"/>
                </a:solidFill>
                <a:latin typeface="Times New Roman"/>
                <a:cs typeface="Times New Roman"/>
              </a:rPr>
              <a:t>1 </a:t>
            </a:r>
            <a:r>
              <a:rPr sz="1000" b="1" dirty="0">
                <a:solidFill>
                  <a:srgbClr val="231F20"/>
                </a:solidFill>
                <a:latin typeface="Times New Roman"/>
                <a:cs typeface="Times New Roman"/>
              </a:rPr>
              <a:t>+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Z</a:t>
            </a:r>
            <a:r>
              <a:rPr sz="1050" b="1" spc="-37" baseline="-23809" dirty="0">
                <a:solidFill>
                  <a:srgbClr val="EC008C"/>
                </a:solidFill>
                <a:latin typeface="Times New Roman"/>
                <a:cs typeface="Times New Roman"/>
              </a:rPr>
              <a:t>f </a:t>
            </a:r>
            <a:r>
              <a:rPr sz="1000" b="1" dirty="0">
                <a:solidFill>
                  <a:srgbClr val="231F20"/>
                </a:solidFill>
                <a:latin typeface="Times New Roman"/>
                <a:cs typeface="Times New Roman"/>
              </a:rPr>
              <a:t>+ </a:t>
            </a:r>
            <a:r>
              <a:rPr sz="1000" b="1" spc="-35" dirty="0">
                <a:solidFill>
                  <a:srgbClr val="EC008C"/>
                </a:solidFill>
                <a:latin typeface="Times New Roman"/>
                <a:cs typeface="Times New Roman"/>
              </a:rPr>
              <a:t>Z</a:t>
            </a:r>
            <a:r>
              <a:rPr sz="1050" b="1" spc="-52" baseline="-23809" dirty="0">
                <a:solidFill>
                  <a:srgbClr val="EC008C"/>
                </a:solidFill>
                <a:latin typeface="Times New Roman"/>
                <a:cs typeface="Times New Roman"/>
              </a:rPr>
              <a:t>b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15.66 +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</a:t>
            </a:r>
            <a:r>
              <a:rPr sz="1000" i="1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19</a:t>
            </a:r>
            <a:endParaRPr sz="1000">
              <a:latin typeface="Times New Roman"/>
              <a:cs typeface="Times New Roman"/>
            </a:endParaRPr>
          </a:p>
          <a:p>
            <a:pPr marL="1438910">
              <a:lnSpc>
                <a:spcPct val="100000"/>
              </a:lnSpc>
              <a:spcBef>
                <a:spcPts val="185"/>
              </a:spcBef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1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r>
              <a:rPr sz="1000" i="1" spc="-1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Times New Roman"/>
                <a:cs typeface="Times New Roman"/>
              </a:rPr>
              <a:t>/</a:t>
            </a:r>
            <a:r>
              <a:rPr sz="100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Z</a:t>
            </a:r>
            <a:r>
              <a:rPr sz="1050" spc="1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01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110/24.7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4.46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endParaRPr sz="1000">
              <a:latin typeface="Times New Roman"/>
              <a:cs typeface="Times New Roman"/>
            </a:endParaRPr>
          </a:p>
          <a:p>
            <a:pPr marL="1423670">
              <a:lnSpc>
                <a:spcPct val="100000"/>
              </a:lnSpc>
              <a:spcBef>
                <a:spcPts val="210"/>
              </a:spcBef>
            </a:pP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r>
              <a:rPr sz="1050" i="1" spc="-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 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1 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Z</a:t>
            </a:r>
            <a:r>
              <a:rPr sz="1050" i="1" spc="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4.46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19.9 = 88.8</a:t>
            </a:r>
            <a:r>
              <a:rPr sz="1000" spc="-1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endParaRPr sz="1000">
              <a:latin typeface="Times New Roman"/>
              <a:cs typeface="Times New Roman"/>
            </a:endParaRPr>
          </a:p>
          <a:p>
            <a:pPr marL="1405255">
              <a:lnSpc>
                <a:spcPct val="100000"/>
              </a:lnSpc>
              <a:spcBef>
                <a:spcPts val="190"/>
              </a:spcBef>
            </a:pP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r>
              <a:rPr sz="1050" i="1" spc="-1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b </a:t>
            </a:r>
            <a:r>
              <a:rPr sz="1050" i="1" spc="232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4.46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1.5 = 6.69</a:t>
            </a:r>
            <a:r>
              <a:rPr sz="1000" spc="-3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402643" y="2700520"/>
            <a:ext cx="1579837" cy="333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3 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88.8/35.62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2.5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5 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6.69/1.57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4.25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472721" y="2977121"/>
            <a:ext cx="645459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14325" algn="l"/>
              </a:tabLst>
            </a:pPr>
            <a:r>
              <a:rPr sz="700" i="1" dirty="0">
                <a:solidFill>
                  <a:srgbClr val="231F20"/>
                </a:solidFill>
                <a:latin typeface="Times New Roman"/>
                <a:cs typeface="Times New Roman"/>
              </a:rPr>
              <a:t>f	</a:t>
            </a:r>
            <a:r>
              <a:rPr sz="700" dirty="0">
                <a:solidFill>
                  <a:srgbClr val="231F20"/>
                </a:solidFill>
                <a:latin typeface="Times New Roman"/>
                <a:cs typeface="Times New Roman"/>
              </a:rPr>
              <a:t>3   </a:t>
            </a:r>
            <a:r>
              <a:rPr sz="700" spc="1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700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395268" y="2929229"/>
            <a:ext cx="2007838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T 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 </a:t>
            </a:r>
            <a:r>
              <a:rPr sz="1050" spc="-7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(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r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/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) = 222 synch.</a:t>
            </a:r>
            <a:r>
              <a:rPr sz="1000" spc="10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watt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454279" y="3168689"/>
            <a:ext cx="468726" cy="1077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29565" algn="l"/>
              </a:tabLst>
            </a:pPr>
            <a:r>
              <a:rPr sz="700" i="1" dirty="0">
                <a:solidFill>
                  <a:srgbClr val="231F20"/>
                </a:solidFill>
                <a:latin typeface="Times New Roman"/>
                <a:cs typeface="Times New Roman"/>
              </a:rPr>
              <a:t>b</a:t>
            </a:r>
            <a:r>
              <a:rPr sz="700" dirty="0">
                <a:solidFill>
                  <a:srgbClr val="231F20"/>
                </a:solidFill>
                <a:latin typeface="Times New Roman"/>
                <a:cs typeface="Times New Roman"/>
              </a:rPr>
              <a:t> 	5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3048718" y="3159241"/>
            <a:ext cx="317351" cy="0"/>
          </a:xfrm>
          <a:custGeom>
            <a:avLst/>
            <a:gdLst/>
            <a:ahLst/>
            <a:cxnLst/>
            <a:rect l="l" t="t" r="r" b="b"/>
            <a:pathLst>
              <a:path w="262255">
                <a:moveTo>
                  <a:pt x="0" y="0"/>
                </a:moveTo>
                <a:lnTo>
                  <a:pt x="262128" y="0"/>
                </a:lnTo>
              </a:path>
            </a:pathLst>
          </a:custGeom>
          <a:ln w="3175">
            <a:solidFill>
              <a:srgbClr val="231F2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 txBox="1"/>
          <p:nvPr/>
        </p:nvSpPr>
        <p:spPr>
          <a:xfrm>
            <a:off x="3136659" y="3048586"/>
            <a:ext cx="13216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i="1" spc="-65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1050" spc="-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endParaRPr sz="1050" baseline="-23809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369448" y="3120797"/>
            <a:ext cx="664669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13360" algn="l"/>
              </a:tabLst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T	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 </a:t>
            </a:r>
            <a:r>
              <a:rPr sz="1050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1050" spc="120" baseline="39682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425" spc="15" baseline="49707" dirty="0">
                <a:solidFill>
                  <a:srgbClr val="231F20"/>
                </a:solidFill>
                <a:latin typeface="Symbol"/>
                <a:cs typeface="Symbol"/>
              </a:rPr>
              <a:t></a:t>
            </a:r>
            <a:endParaRPr sz="1425" baseline="49707">
              <a:latin typeface="Symbol"/>
              <a:cs typeface="Symbo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3376267" y="3126809"/>
            <a:ext cx="89135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0" dirty="0">
                <a:solidFill>
                  <a:srgbClr val="231F20"/>
                </a:solidFill>
                <a:latin typeface="Symbol"/>
                <a:cs typeface="Symbol"/>
              </a:rPr>
              <a:t></a:t>
            </a:r>
            <a:endParaRPr sz="950">
              <a:latin typeface="Symbol"/>
              <a:cs typeface="Symbo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044414" y="3158066"/>
            <a:ext cx="325803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50" spc="15" dirty="0">
                <a:solidFill>
                  <a:srgbClr val="231F20"/>
                </a:solidFill>
                <a:latin typeface="Times New Roman"/>
                <a:cs typeface="Times New Roman"/>
              </a:rPr>
              <a:t>2 </a:t>
            </a:r>
            <a:r>
              <a:rPr sz="950" spc="15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95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50" i="1" spc="10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endParaRPr sz="95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944758" y="3177621"/>
            <a:ext cx="520977" cy="14619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368935" algn="l"/>
              </a:tabLst>
            </a:pPr>
            <a:r>
              <a:rPr sz="950" spc="10" dirty="0">
                <a:solidFill>
                  <a:srgbClr val="231F20"/>
                </a:solidFill>
                <a:latin typeface="Symbol"/>
                <a:cs typeface="Symbol"/>
              </a:rPr>
              <a:t></a:t>
            </a:r>
            <a:r>
              <a:rPr sz="950" spc="10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950" spc="10" dirty="0">
                <a:solidFill>
                  <a:srgbClr val="231F20"/>
                </a:solidFill>
                <a:latin typeface="Symbol"/>
                <a:cs typeface="Symbol"/>
              </a:rPr>
              <a:t></a:t>
            </a:r>
            <a:endParaRPr sz="950">
              <a:latin typeface="Symbol"/>
              <a:cs typeface="Symbo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944758" y="3054518"/>
            <a:ext cx="1661288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68935">
              <a:lnSpc>
                <a:spcPts val="990"/>
              </a:lnSpc>
            </a:pPr>
            <a:r>
              <a:rPr sz="950" spc="10" dirty="0">
                <a:solidFill>
                  <a:srgbClr val="231F20"/>
                </a:solidFill>
                <a:latin typeface="Symbol"/>
                <a:cs typeface="Symbol"/>
              </a:rPr>
              <a:t></a:t>
            </a:r>
            <a:endParaRPr sz="950">
              <a:latin typeface="Symbol"/>
              <a:cs typeface="Symbol"/>
            </a:endParaRPr>
          </a:p>
          <a:p>
            <a:pPr marL="12700">
              <a:lnSpc>
                <a:spcPts val="1050"/>
              </a:lnSpc>
              <a:tabLst>
                <a:tab pos="451484" algn="l"/>
              </a:tabLst>
            </a:pPr>
            <a:r>
              <a:rPr sz="950" spc="10" dirty="0">
                <a:solidFill>
                  <a:srgbClr val="231F20"/>
                </a:solidFill>
                <a:latin typeface="Symbol"/>
                <a:cs typeface="Symbol"/>
              </a:rPr>
              <a:t></a:t>
            </a:r>
            <a:r>
              <a:rPr sz="950" spc="10" dirty="0">
                <a:solidFill>
                  <a:srgbClr val="231F20"/>
                </a:solidFill>
                <a:latin typeface="Times New Roman"/>
                <a:cs typeface="Times New Roman"/>
              </a:rPr>
              <a:t>	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16.5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synch.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watt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783002" y="3269360"/>
            <a:ext cx="2712464" cy="7160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530225">
              <a:lnSpc>
                <a:spcPct val="115999"/>
              </a:lnSpc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T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1050" i="1" spc="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f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1050" i="1" spc="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b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205.5 synch. watt  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Watts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converted  = synch. watt (1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  <a:p>
            <a:pPr marL="697865">
              <a:lnSpc>
                <a:spcPct val="100000"/>
              </a:lnSpc>
              <a:spcBef>
                <a:spcPts val="215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205.5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0.95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195</a:t>
            </a: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</a:t>
            </a:r>
            <a:endParaRPr sz="1000">
              <a:latin typeface="Times New Roman"/>
              <a:cs typeface="Times New Roman"/>
            </a:endParaRPr>
          </a:p>
          <a:p>
            <a:pPr marL="73025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Net output   =  195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13.5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181.5</a:t>
            </a: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spc="-50" dirty="0">
                <a:solidFill>
                  <a:srgbClr val="EC008C"/>
                </a:solidFill>
                <a:latin typeface="Times New Roman"/>
                <a:cs typeface="Times New Roman"/>
              </a:rPr>
              <a:t>W.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506377" y="3758053"/>
            <a:ext cx="3098971" cy="61555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1300">
              <a:lnSpc>
                <a:spcPct val="100000"/>
              </a:lnSpc>
            </a:pPr>
            <a:r>
              <a:rPr sz="1000" b="1" spc="30" dirty="0">
                <a:solidFill>
                  <a:srgbClr val="EC008C"/>
                </a:solidFill>
                <a:latin typeface="Times New Roman"/>
                <a:cs typeface="Times New Roman"/>
              </a:rPr>
              <a:t>Example </a:t>
            </a:r>
            <a:r>
              <a:rPr sz="1000" b="1" spc="25" dirty="0">
                <a:solidFill>
                  <a:srgbClr val="EC008C"/>
                </a:solidFill>
                <a:latin typeface="Times New Roman"/>
                <a:cs typeface="Times New Roman"/>
              </a:rPr>
              <a:t>36.3. 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A  </a:t>
            </a:r>
            <a:r>
              <a:rPr sz="1000" i="1" spc="65" dirty="0">
                <a:solidFill>
                  <a:srgbClr val="231F20"/>
                </a:solidFill>
                <a:latin typeface="Times New Roman"/>
                <a:cs typeface="Times New Roman"/>
              </a:rPr>
              <a:t>250- </a:t>
            </a:r>
            <a:r>
              <a:rPr sz="1000" i="1" spc="-15" dirty="0">
                <a:solidFill>
                  <a:srgbClr val="231F20"/>
                </a:solidFill>
                <a:latin typeface="Times New Roman"/>
                <a:cs typeface="Times New Roman"/>
              </a:rPr>
              <a:t>W,  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230-V,</a:t>
            </a:r>
            <a:r>
              <a:rPr sz="1000" i="1" spc="1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45" dirty="0">
                <a:solidFill>
                  <a:srgbClr val="231F20"/>
                </a:solidFill>
                <a:latin typeface="Times New Roman"/>
                <a:cs typeface="Times New Roman"/>
              </a:rPr>
              <a:t>50-Hz</a:t>
            </a:r>
            <a:endParaRPr sz="1000">
              <a:latin typeface="Times New Roman"/>
              <a:cs typeface="Times New Roman"/>
            </a:endParaRPr>
          </a:p>
          <a:p>
            <a:pPr marL="12700" marR="5080" algn="just">
              <a:lnSpc>
                <a:spcPct val="100000"/>
              </a:lnSpc>
            </a:pP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capacitor-start motor has the following constants  </a:t>
            </a: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i="1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i="1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main</a:t>
            </a:r>
            <a:r>
              <a:rPr sz="1000" i="1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i="1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auxiliary</a:t>
            </a:r>
            <a:r>
              <a:rPr sz="1000" i="1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windings:</a:t>
            </a:r>
            <a:r>
              <a:rPr sz="1000" i="1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Main</a:t>
            </a:r>
            <a:r>
              <a:rPr sz="1000" i="1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winding,  </a:t>
            </a:r>
            <a:r>
              <a:rPr sz="1000" i="1" spc="20" dirty="0">
                <a:solidFill>
                  <a:srgbClr val="231F20"/>
                </a:solidFill>
                <a:latin typeface="Times New Roman"/>
                <a:cs typeface="Times New Roman"/>
              </a:rPr>
              <a:t>Z</a:t>
            </a:r>
            <a:r>
              <a:rPr sz="1050" i="1" spc="30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r>
              <a:rPr sz="1050" i="1" spc="-3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i="1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(4.5</a:t>
            </a:r>
            <a:r>
              <a:rPr sz="1000" i="1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+</a:t>
            </a:r>
            <a:r>
              <a:rPr sz="1000" i="1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</a:t>
            </a:r>
            <a:r>
              <a:rPr sz="1000" i="1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3.7)</a:t>
            </a:r>
            <a:r>
              <a:rPr sz="1000" i="1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ohm.</a:t>
            </a:r>
            <a:r>
              <a:rPr sz="1000" i="1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Auxiliary</a:t>
            </a:r>
            <a:r>
              <a:rPr sz="1000" i="1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1000" i="1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Z</a:t>
            </a:r>
            <a:r>
              <a:rPr sz="1050" i="1" spc="44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i="1" spc="-1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Times New Roman"/>
                <a:cs typeface="Times New Roman"/>
              </a:rPr>
              <a:t>(9.5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506377" y="4149008"/>
            <a:ext cx="309897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+ j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3.5) ohm. Determine the value of the </a:t>
            </a:r>
            <a:r>
              <a:rPr sz="1000" i="1" spc="2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506377" y="4246747"/>
            <a:ext cx="6118796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capacitor that will place the main and auxiliary winding currents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in </a:t>
            </a: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quadrature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at  </a:t>
            </a:r>
            <a:r>
              <a:rPr sz="1000" i="1" spc="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starting.</a:t>
            </a:r>
            <a:endParaRPr sz="1000">
              <a:latin typeface="Times New Roman"/>
              <a:cs typeface="Times New Roman"/>
            </a:endParaRPr>
          </a:p>
          <a:p>
            <a:pPr marL="2237740">
              <a:lnSpc>
                <a:spcPct val="100000"/>
              </a:lnSpc>
              <a:spcBef>
                <a:spcPts val="190"/>
              </a:spcBef>
            </a:pP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(Electrical Machines-III, South Gujarat </a:t>
            </a:r>
            <a:r>
              <a:rPr sz="1000" b="1" spc="-25" dirty="0">
                <a:solidFill>
                  <a:srgbClr val="EC008C"/>
                </a:solidFill>
                <a:latin typeface="Times New Roman"/>
                <a:cs typeface="Times New Roman"/>
              </a:rPr>
              <a:t>Univ.  </a:t>
            </a:r>
            <a:r>
              <a:rPr sz="1000" b="1" spc="14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spc="15" dirty="0">
                <a:solidFill>
                  <a:srgbClr val="EC008C"/>
                </a:solidFill>
                <a:latin typeface="Times New Roman"/>
                <a:cs typeface="Times New Roman"/>
              </a:rPr>
              <a:t>1985)</a:t>
            </a:r>
            <a:endParaRPr sz="1000">
              <a:latin typeface="Times New Roman"/>
              <a:cs typeface="Times New Roman"/>
            </a:endParaRPr>
          </a:p>
          <a:p>
            <a:pPr marL="241300">
              <a:lnSpc>
                <a:spcPct val="100000"/>
              </a:lnSpc>
              <a:spcBef>
                <a:spcPts val="405"/>
              </a:spcBef>
            </a:pPr>
            <a:r>
              <a:rPr sz="1000" b="1" spc="-20" dirty="0">
                <a:solidFill>
                  <a:srgbClr val="EC008C"/>
                </a:solidFill>
                <a:latin typeface="Times New Roman"/>
                <a:cs typeface="Times New Roman"/>
              </a:rPr>
              <a:t>Solution. 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Let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50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i="1" spc="7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C</a:t>
            </a:r>
            <a:r>
              <a:rPr sz="1050" i="1" spc="-82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reactance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capacitor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connected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auxiliary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winding.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783003" y="4604471"/>
            <a:ext cx="34347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Then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1783002" y="4815586"/>
            <a:ext cx="353466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No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w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,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3431689" y="4604471"/>
            <a:ext cx="2380514" cy="4873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40005">
              <a:lnSpc>
                <a:spcPct val="100000"/>
              </a:lnSpc>
            </a:pPr>
            <a:r>
              <a:rPr sz="1000" b="1" dirty="0">
                <a:solidFill>
                  <a:srgbClr val="EC008C"/>
                </a:solidFill>
                <a:latin typeface="Times New Roman"/>
                <a:cs typeface="Times New Roman"/>
              </a:rPr>
              <a:t>Z</a:t>
            </a:r>
            <a:r>
              <a:rPr sz="1050" b="1" i="1" baseline="-23809" dirty="0">
                <a:solidFill>
                  <a:srgbClr val="EC008C"/>
                </a:solidFill>
                <a:latin typeface="Times New Roman"/>
                <a:cs typeface="Times New Roman"/>
              </a:rPr>
              <a:t>a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9.5 +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3.5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X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C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(9.5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+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</a:t>
            </a:r>
            <a:r>
              <a:rPr sz="1000" i="1" spc="-1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  <a:p>
            <a:pPr marL="393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where</a:t>
            </a:r>
            <a:r>
              <a:rPr sz="10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00" i="1" spc="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net</a:t>
            </a:r>
            <a:r>
              <a:rPr sz="1000" spc="-6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reactance.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Z</a:t>
            </a:r>
            <a:r>
              <a:rPr sz="1050" b="1" i="1" spc="-15" baseline="-23809" dirty="0">
                <a:solidFill>
                  <a:srgbClr val="EC008C"/>
                </a:solidFill>
                <a:latin typeface="Times New Roman"/>
                <a:cs typeface="Times New Roman"/>
              </a:rPr>
              <a:t>m </a:t>
            </a:r>
            <a:r>
              <a:rPr sz="1050" b="1" i="1" spc="232" baseline="-23809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4.5 +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3.5 = 5.82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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39.4º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ohm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783002" y="4930918"/>
            <a:ext cx="4541264" cy="6904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Obviously,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lags behind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V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by</a:t>
            </a:r>
            <a:r>
              <a:rPr sz="1000" spc="-1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39.4º</a:t>
            </a:r>
            <a:endParaRPr sz="1000">
              <a:latin typeface="Times New Roman"/>
              <a:cs typeface="Times New Roman"/>
            </a:endParaRPr>
          </a:p>
          <a:p>
            <a:pPr marL="871855" marR="5080" indent="-859790">
              <a:lnSpc>
                <a:spcPct val="115999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Since,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time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phase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angle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between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r>
              <a:rPr sz="1050" i="1" spc="1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50" i="1" spc="-67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has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90º,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50" i="1" spc="-89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must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lead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V</a:t>
            </a:r>
            <a:r>
              <a:rPr sz="1000" i="1" spc="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by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(90º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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39.4º)   =</a:t>
            </a:r>
            <a:r>
              <a:rPr sz="1000" spc="2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50.6º.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215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For auxiliary winding,  tan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</a:t>
            </a:r>
            <a:r>
              <a:rPr sz="1050" i="1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a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X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/</a:t>
            </a: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R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or tan 50.6º =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X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/9.5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520209" y="5386381"/>
            <a:ext cx="2531889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X  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9.5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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 1.217 =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11.56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</a:t>
            </a:r>
            <a:r>
              <a:rPr sz="1000" spc="-1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(capacitive)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783003" y="5386381"/>
            <a:ext cx="163670" cy="3334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5" dirty="0">
                <a:solidFill>
                  <a:srgbClr val="231F20"/>
                </a:solidFill>
                <a:latin typeface="Times New Roman"/>
                <a:cs typeface="Times New Roman"/>
              </a:rPr>
              <a:t>or</a:t>
            </a:r>
            <a:endParaRPr sz="10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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450131" y="5499757"/>
            <a:ext cx="1838021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i="1" spc="-10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1050" i="1" spc="-15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C </a:t>
            </a:r>
            <a:r>
              <a:rPr sz="1050" i="1" spc="232" baseline="-23809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11.56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+ 3.5 = 15.06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</a:t>
            </a:r>
            <a:endParaRPr sz="1000">
              <a:latin typeface="Symbol"/>
              <a:cs typeface="Symbo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449209" y="5499757"/>
            <a:ext cx="2147687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  <a:tabLst>
                <a:tab pos="282575" algn="l"/>
              </a:tabLst>
            </a:pPr>
            <a:r>
              <a:rPr sz="1000" dirty="0">
                <a:solidFill>
                  <a:srgbClr val="231F20"/>
                </a:solidFill>
                <a:latin typeface="Symbol"/>
                <a:cs typeface="Symbol"/>
              </a:rPr>
              <a:t>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	15.06 = 1/314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C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;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C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=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211</a:t>
            </a:r>
            <a:r>
              <a:rPr sz="1000" b="1" spc="-8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spc="-105" dirty="0">
                <a:solidFill>
                  <a:srgbClr val="EC008C"/>
                </a:solidFill>
                <a:latin typeface="Symbol"/>
                <a:cs typeface="Symbol"/>
              </a:rPr>
              <a:t></a:t>
            </a:r>
            <a:r>
              <a:rPr sz="1000" b="1" spc="-105" dirty="0">
                <a:solidFill>
                  <a:srgbClr val="EC008C"/>
                </a:solidFill>
                <a:latin typeface="Times New Roman"/>
                <a:cs typeface="Times New Roman"/>
              </a:rPr>
              <a:t>F.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795913" y="4147705"/>
            <a:ext cx="591671" cy="123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Fig.</a:t>
            </a:r>
            <a:r>
              <a:rPr sz="800" b="1" spc="-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800" b="1" spc="-5" dirty="0">
                <a:solidFill>
                  <a:srgbClr val="231F20"/>
                </a:solidFill>
                <a:latin typeface="Arial"/>
                <a:cs typeface="Arial"/>
              </a:rPr>
              <a:t>36.16</a:t>
            </a:r>
            <a:endParaRPr sz="800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4907408" y="2788795"/>
            <a:ext cx="2622914" cy="130370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7960648" y="5880608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4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8007283" y="5905323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8057805" y="5932099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8173191" y="6002514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70">
                <a:moveTo>
                  <a:pt x="0" y="0"/>
                </a:moveTo>
                <a:lnTo>
                  <a:pt x="0" y="178638"/>
                </a:lnTo>
                <a:lnTo>
                  <a:pt x="207543" y="8932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7960648" y="407240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5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8007283" y="431956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8057805" y="458732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8173191" y="529145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69">
                <a:moveTo>
                  <a:pt x="207543" y="0"/>
                </a:moveTo>
                <a:lnTo>
                  <a:pt x="0" y="89325"/>
                </a:lnTo>
                <a:lnTo>
                  <a:pt x="207543" y="178638"/>
                </a:lnTo>
                <a:lnTo>
                  <a:pt x="2075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05677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68679" y="977713"/>
            <a:ext cx="3087445" cy="0"/>
          </a:xfrm>
          <a:custGeom>
            <a:avLst/>
            <a:gdLst/>
            <a:ahLst/>
            <a:cxnLst/>
            <a:rect l="l" t="t" r="r" b="b"/>
            <a:pathLst>
              <a:path w="2551429">
                <a:moveTo>
                  <a:pt x="0" y="0"/>
                </a:moveTo>
                <a:lnTo>
                  <a:pt x="2551176" y="0"/>
                </a:lnTo>
              </a:path>
            </a:pathLst>
          </a:custGeom>
          <a:ln w="12192">
            <a:solidFill>
              <a:srgbClr val="F7931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5408638" y="845440"/>
            <a:ext cx="1543722" cy="15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b="1" dirty="0">
                <a:solidFill>
                  <a:srgbClr val="005AAA"/>
                </a:solidFill>
                <a:latin typeface="Arial"/>
                <a:cs typeface="Arial"/>
              </a:rPr>
              <a:t>Single-phase</a:t>
            </a:r>
            <a:r>
              <a:rPr sz="1000" b="1" spc="-70" dirty="0">
                <a:solidFill>
                  <a:srgbClr val="005AAA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005AAA"/>
                </a:solidFill>
                <a:latin typeface="Arial"/>
                <a:cs typeface="Arial"/>
              </a:rPr>
              <a:t>Motors</a:t>
            </a:r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142769" y="842426"/>
            <a:ext cx="1307823" cy="179536"/>
          </a:xfrm>
          <a:prstGeom prst="rect">
            <a:avLst/>
          </a:prstGeom>
          <a:solidFill>
            <a:srgbClr val="FEE2C8"/>
          </a:solidFill>
        </p:spPr>
        <p:txBody>
          <a:bodyPr vert="horz" wrap="square" lIns="0" tIns="0" rIns="0" bIns="0" rtlCol="0">
            <a:spAutoFit/>
          </a:bodyPr>
          <a:lstStyle/>
          <a:p>
            <a:pPr marL="54610">
              <a:lnSpc>
                <a:spcPts val="1375"/>
              </a:lnSpc>
            </a:pPr>
            <a:r>
              <a:rPr sz="1200" b="1" spc="5" dirty="0">
                <a:solidFill>
                  <a:srgbClr val="231F20"/>
                </a:solidFill>
                <a:latin typeface="Arial"/>
                <a:cs typeface="Arial"/>
              </a:rPr>
              <a:t>1377</a:t>
            </a:r>
            <a:endParaRPr sz="12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532810" y="1036356"/>
            <a:ext cx="6087291" cy="2428870"/>
          </a:xfrm>
          <a:prstGeom prst="rect">
            <a:avLst/>
          </a:prstGeom>
          <a:solidFill>
            <a:srgbClr val="FFFDE8"/>
          </a:solidFill>
          <a:ln w="6095">
            <a:solidFill>
              <a:srgbClr val="F5821F"/>
            </a:solidFill>
          </a:ln>
        </p:spPr>
        <p:txBody>
          <a:bodyPr vert="horz" wrap="square" lIns="0" tIns="60960" rIns="0" bIns="0" rtlCol="0">
            <a:spAutoFit/>
          </a:bodyPr>
          <a:lstStyle/>
          <a:p>
            <a:pPr marL="1653539">
              <a:lnSpc>
                <a:spcPct val="100000"/>
              </a:lnSpc>
              <a:spcBef>
                <a:spcPts val="480"/>
              </a:spcBef>
            </a:pPr>
            <a:r>
              <a:rPr sz="1100" b="1" spc="-30" dirty="0">
                <a:solidFill>
                  <a:srgbClr val="005AAA"/>
                </a:solidFill>
                <a:latin typeface="Arial"/>
                <a:cs typeface="Arial"/>
              </a:rPr>
              <a:t>Tutorial </a:t>
            </a:r>
            <a:r>
              <a:rPr sz="1100" b="1" spc="-5" dirty="0">
                <a:solidFill>
                  <a:srgbClr val="005AAA"/>
                </a:solidFill>
                <a:latin typeface="Arial"/>
                <a:cs typeface="Arial"/>
              </a:rPr>
              <a:t>Problem </a:t>
            </a:r>
            <a:r>
              <a:rPr sz="1100" b="1" spc="10" dirty="0">
                <a:solidFill>
                  <a:srgbClr val="005AAA"/>
                </a:solidFill>
                <a:latin typeface="Arial"/>
                <a:cs typeface="Arial"/>
              </a:rPr>
              <a:t>No.</a:t>
            </a:r>
            <a:r>
              <a:rPr sz="1100" b="1" spc="45" dirty="0">
                <a:solidFill>
                  <a:srgbClr val="005AAA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005AAA"/>
                </a:solidFill>
                <a:latin typeface="Arial"/>
                <a:cs typeface="Arial"/>
              </a:rPr>
              <a:t>36.1.</a:t>
            </a:r>
            <a:endParaRPr sz="1100">
              <a:latin typeface="Arial"/>
              <a:cs typeface="Arial"/>
            </a:endParaRPr>
          </a:p>
          <a:p>
            <a:pPr marL="462915" marR="29845" indent="-173355" algn="just">
              <a:lnSpc>
                <a:spcPct val="100000"/>
              </a:lnSpc>
              <a:spcBef>
                <a:spcPts val="530"/>
              </a:spcBef>
              <a:buClr>
                <a:srgbClr val="EC008C"/>
              </a:buClr>
              <a:buFont typeface="Times New Roman"/>
              <a:buAutoNum type="arabicPeriod"/>
              <a:tabLst>
                <a:tab pos="463550" algn="l"/>
                <a:tab pos="257238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1-</a:t>
            </a:r>
            <a:r>
              <a:rPr sz="900" spc="-5" dirty="0">
                <a:solidFill>
                  <a:srgbClr val="231F20"/>
                </a:solidFill>
                <a:latin typeface="Symbol"/>
                <a:cs typeface="Symbol"/>
              </a:rPr>
              <a:t>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,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induction motor has stator windings in space quadrature and is supplied with a single-phase 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voltage of 200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V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at 50 Hz. The standstill impedance of the main winding is (5.2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+ </a:t>
            </a:r>
            <a:r>
              <a:rPr sz="900" i="1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10.1) and of the  auxiliary winding is (19.7 + </a:t>
            </a:r>
            <a:r>
              <a:rPr sz="900" i="1" dirty="0">
                <a:solidFill>
                  <a:srgbClr val="231F20"/>
                </a:solidFill>
                <a:latin typeface="Times New Roman"/>
                <a:cs typeface="Times New Roman"/>
              </a:rPr>
              <a:t>j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14.2). Find the value of capitance to be inserted in the auxiliary 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winding for maximum</a:t>
            </a:r>
            <a:r>
              <a:rPr sz="900" spc="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starting torque.	</a:t>
            </a:r>
            <a:r>
              <a:rPr sz="9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(</a:t>
            </a:r>
            <a:r>
              <a:rPr sz="900" b="1" i="1" spc="-15" dirty="0">
                <a:solidFill>
                  <a:srgbClr val="EC008C"/>
                </a:solidFill>
                <a:latin typeface="Times New Roman"/>
                <a:cs typeface="Times New Roman"/>
              </a:rPr>
              <a:t>Electrical Machines-III, Indore </a:t>
            </a:r>
            <a:r>
              <a:rPr sz="900" b="1" i="1" spc="-25" dirty="0">
                <a:solidFill>
                  <a:srgbClr val="EC008C"/>
                </a:solidFill>
                <a:latin typeface="Times New Roman"/>
                <a:cs typeface="Times New Roman"/>
              </a:rPr>
              <a:t>Univ.  </a:t>
            </a:r>
            <a:r>
              <a:rPr sz="900" b="1" i="1" spc="-20" dirty="0">
                <a:solidFill>
                  <a:srgbClr val="EC008C"/>
                </a:solidFill>
                <a:latin typeface="Times New Roman"/>
                <a:cs typeface="Times New Roman"/>
              </a:rPr>
              <a:t>July, </a:t>
            </a:r>
            <a:r>
              <a:rPr sz="900" b="1" i="1" spc="125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900" b="1" i="1" dirty="0">
                <a:solidFill>
                  <a:srgbClr val="EC008C"/>
                </a:solidFill>
                <a:latin typeface="Times New Roman"/>
                <a:cs typeface="Times New Roman"/>
              </a:rPr>
              <a:t>1977</a:t>
            </a:r>
            <a:r>
              <a:rPr sz="900" b="1" dirty="0">
                <a:solidFill>
                  <a:srgbClr val="EC008C"/>
                </a:solidFill>
                <a:latin typeface="Times New Roman"/>
                <a:cs typeface="Times New Roman"/>
              </a:rPr>
              <a:t>)</a:t>
            </a:r>
            <a:endParaRPr sz="900">
              <a:latin typeface="Times New Roman"/>
              <a:cs typeface="Times New Roman"/>
            </a:endParaRPr>
          </a:p>
          <a:p>
            <a:pPr marL="462915" indent="-173355">
              <a:lnSpc>
                <a:spcPct val="100000"/>
              </a:lnSpc>
              <a:spcBef>
                <a:spcPts val="190"/>
              </a:spcBef>
              <a:buClr>
                <a:srgbClr val="EC008C"/>
              </a:buClr>
              <a:buFont typeface="Times New Roman"/>
              <a:buAutoNum type="arabicPeriod"/>
              <a:tabLst>
                <a:tab pos="46355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 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230-V,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50-Hz, 6-pole, single-phase induction motor has the following</a:t>
            </a:r>
            <a:r>
              <a:rPr sz="900" spc="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constants.</a:t>
            </a:r>
            <a:endParaRPr sz="900">
              <a:latin typeface="Times New Roman"/>
              <a:cs typeface="Times New Roman"/>
            </a:endParaRPr>
          </a:p>
          <a:p>
            <a:pPr marL="1834514">
              <a:lnSpc>
                <a:spcPct val="100000"/>
              </a:lnSpc>
              <a:spcBef>
                <a:spcPts val="215"/>
              </a:spcBef>
            </a:pPr>
            <a:r>
              <a:rPr sz="900" i="1" spc="-25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900" spc="-37" baseline="-23148" dirty="0">
                <a:solidFill>
                  <a:srgbClr val="231F20"/>
                </a:solidFill>
                <a:latin typeface="Times New Roman"/>
                <a:cs typeface="Times New Roman"/>
              </a:rPr>
              <a:t>1</a:t>
            </a:r>
            <a:r>
              <a:rPr sz="900" spc="-15" baseline="-23148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9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0.12</a:t>
            </a:r>
            <a:r>
              <a:rPr sz="9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Symbol"/>
                <a:cs typeface="Symbol"/>
              </a:rPr>
              <a:t>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,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i="1" spc="-25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900" spc="-37" baseline="-23148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900" spc="-15" baseline="-23148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9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0.14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0" dirty="0">
                <a:solidFill>
                  <a:srgbClr val="231F20"/>
                </a:solidFill>
                <a:latin typeface="Symbol"/>
                <a:cs typeface="Symbol"/>
              </a:rPr>
              <a:t>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,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i="1" spc="35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900" spc="52" baseline="-23148" dirty="0">
                <a:solidFill>
                  <a:srgbClr val="231F20"/>
                </a:solidFill>
                <a:latin typeface="Times New Roman"/>
                <a:cs typeface="Times New Roman"/>
              </a:rPr>
              <a:t>1</a:t>
            </a:r>
            <a:r>
              <a:rPr sz="900" spc="-15" baseline="-23148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9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i="1" spc="35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900" spc="52" baseline="-23148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900" spc="-15" baseline="-23148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9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0.25</a:t>
            </a:r>
            <a:r>
              <a:rPr sz="9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Symbol"/>
                <a:cs typeface="Symbol"/>
              </a:rPr>
              <a:t>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,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i="1" spc="35" dirty="0">
                <a:solidFill>
                  <a:srgbClr val="231F20"/>
                </a:solidFill>
                <a:latin typeface="Times New Roman"/>
                <a:cs typeface="Times New Roman"/>
              </a:rPr>
              <a:t>x</a:t>
            </a:r>
            <a:r>
              <a:rPr sz="900" i="1" spc="52" baseline="-23148" dirty="0">
                <a:solidFill>
                  <a:srgbClr val="231F20"/>
                </a:solidFill>
                <a:latin typeface="Times New Roman"/>
                <a:cs typeface="Times New Roman"/>
              </a:rPr>
              <a:t>m</a:t>
            </a:r>
            <a:r>
              <a:rPr sz="900" i="1" spc="7" baseline="-23148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9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15</a:t>
            </a:r>
            <a:r>
              <a:rPr sz="9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Symbol"/>
                <a:cs typeface="Symbol"/>
              </a:rPr>
              <a:t>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endParaRPr sz="900">
              <a:latin typeface="Times New Roman"/>
              <a:cs typeface="Times New Roman"/>
            </a:endParaRPr>
          </a:p>
          <a:p>
            <a:pPr marL="462915" marR="33020" algn="just">
              <a:lnSpc>
                <a:spcPct val="100000"/>
              </a:lnSpc>
              <a:spcBef>
                <a:spcPts val="190"/>
              </a:spcBef>
              <a:tabLst>
                <a:tab pos="2422525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If the core loss is 250 W and friction and windage losses are 500 </a:t>
            </a:r>
            <a:r>
              <a:rPr sz="900" spc="-50" dirty="0">
                <a:solidFill>
                  <a:srgbClr val="231F20"/>
                </a:solidFill>
                <a:latin typeface="Times New Roman"/>
                <a:cs typeface="Times New Roman"/>
              </a:rPr>
              <a:t>W,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determine the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efficiency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and 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torque at </a:t>
            </a:r>
            <a:r>
              <a:rPr sz="900" i="1" dirty="0">
                <a:solidFill>
                  <a:srgbClr val="231F20"/>
                </a:solidFill>
                <a:latin typeface="Times New Roman"/>
                <a:cs typeface="Times New Roman"/>
              </a:rPr>
              <a:t>s</a:t>
            </a:r>
            <a:r>
              <a:rPr sz="900" i="1" spc="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=</a:t>
            </a:r>
            <a:r>
              <a:rPr sz="900" spc="1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0.05.	</a:t>
            </a:r>
            <a:r>
              <a:rPr sz="9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(</a:t>
            </a:r>
            <a:r>
              <a:rPr sz="900" b="1" i="1" spc="-15" dirty="0">
                <a:solidFill>
                  <a:srgbClr val="EC008C"/>
                </a:solidFill>
                <a:latin typeface="Times New Roman"/>
                <a:cs typeface="Times New Roman"/>
              </a:rPr>
              <a:t>Electrical </a:t>
            </a:r>
            <a:r>
              <a:rPr sz="900" b="1" i="1" spc="-25" dirty="0">
                <a:solidFill>
                  <a:srgbClr val="EC008C"/>
                </a:solidFill>
                <a:latin typeface="Times New Roman"/>
                <a:cs typeface="Times New Roman"/>
              </a:rPr>
              <a:t>Machines-IV,  </a:t>
            </a:r>
            <a:r>
              <a:rPr sz="900" b="1" i="1" spc="-15" dirty="0">
                <a:solidFill>
                  <a:srgbClr val="EC008C"/>
                </a:solidFill>
                <a:latin typeface="Times New Roman"/>
                <a:cs typeface="Times New Roman"/>
              </a:rPr>
              <a:t>Bangalore </a:t>
            </a:r>
            <a:r>
              <a:rPr sz="900" b="1" i="1" spc="-20" dirty="0">
                <a:solidFill>
                  <a:srgbClr val="EC008C"/>
                </a:solidFill>
                <a:latin typeface="Times New Roman"/>
                <a:cs typeface="Times New Roman"/>
              </a:rPr>
              <a:t>Univ.  </a:t>
            </a:r>
            <a:r>
              <a:rPr sz="900" b="1" i="1" dirty="0">
                <a:solidFill>
                  <a:srgbClr val="EC008C"/>
                </a:solidFill>
                <a:latin typeface="Times New Roman"/>
                <a:cs typeface="Times New Roman"/>
              </a:rPr>
              <a:t>Aug.</a:t>
            </a:r>
            <a:r>
              <a:rPr sz="900" b="1" i="1" spc="114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900" b="1" i="1" dirty="0">
                <a:solidFill>
                  <a:srgbClr val="EC008C"/>
                </a:solidFill>
                <a:latin typeface="Times New Roman"/>
                <a:cs typeface="Times New Roman"/>
              </a:rPr>
              <a:t>1978</a:t>
            </a:r>
            <a:r>
              <a:rPr sz="900" b="1" dirty="0">
                <a:solidFill>
                  <a:srgbClr val="EC008C"/>
                </a:solidFill>
                <a:latin typeface="Times New Roman"/>
                <a:cs typeface="Times New Roman"/>
              </a:rPr>
              <a:t>)</a:t>
            </a:r>
            <a:endParaRPr sz="900">
              <a:latin typeface="Times New Roman"/>
              <a:cs typeface="Times New Roman"/>
            </a:endParaRPr>
          </a:p>
          <a:p>
            <a:pPr marL="462915" marR="30480" indent="-173990" algn="just">
              <a:lnSpc>
                <a:spcPct val="100000"/>
              </a:lnSpc>
              <a:spcBef>
                <a:spcPts val="190"/>
              </a:spcBef>
              <a:buClr>
                <a:srgbClr val="EC008C"/>
              </a:buClr>
              <a:buFont typeface="Times New Roman"/>
              <a:buAutoNum type="arabicPeriod" startAt="3"/>
              <a:tabLst>
                <a:tab pos="463550" algn="l"/>
              </a:tabLst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Explain how the pulsating mmf of a single-phase induction motor may be considered equivalent to  two oppositely-rotating fields. Develop an expression for the torque of the</a:t>
            </a:r>
            <a:r>
              <a:rPr sz="900" spc="-8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15" dirty="0">
                <a:solidFill>
                  <a:srgbClr val="231F20"/>
                </a:solidFill>
                <a:latin typeface="Times New Roman"/>
                <a:cs typeface="Times New Roman"/>
              </a:rPr>
              <a:t>motor.</a:t>
            </a:r>
            <a:endParaRPr sz="900">
              <a:latin typeface="Times New Roman"/>
              <a:cs typeface="Times New Roman"/>
            </a:endParaRPr>
          </a:p>
          <a:p>
            <a:pPr marL="462915" marR="29209" algn="just">
              <a:lnSpc>
                <a:spcPct val="100000"/>
              </a:lnSpc>
              <a:spcBef>
                <a:spcPts val="215"/>
              </a:spcBef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 </a:t>
            </a:r>
            <a:r>
              <a:rPr sz="900" spc="-20" dirty="0">
                <a:solidFill>
                  <a:srgbClr val="231F20"/>
                </a:solidFill>
                <a:latin typeface="Times New Roman"/>
                <a:cs typeface="Times New Roman"/>
              </a:rPr>
              <a:t>125-W,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4-pole, </a:t>
            </a:r>
            <a:r>
              <a:rPr sz="900" spc="-30" dirty="0">
                <a:solidFill>
                  <a:srgbClr val="231F20"/>
                </a:solidFill>
                <a:latin typeface="Times New Roman"/>
                <a:cs typeface="Times New Roman"/>
              </a:rPr>
              <a:t>110-V,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50-Hz single-phase induction motor has the no-load rotational loss of 25  watts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total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rotor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copper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loss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at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rated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load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25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watts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at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slip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0.06.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9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rotor</a:t>
            </a:r>
            <a:r>
              <a:rPr sz="900" spc="-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I</a:t>
            </a:r>
            <a:r>
              <a:rPr sz="900" spc="7" baseline="41666" dirty="0">
                <a:solidFill>
                  <a:srgbClr val="231F20"/>
                </a:solidFill>
                <a:latin typeface="Times New Roman"/>
                <a:cs typeface="Times New Roman"/>
              </a:rPr>
              <a:t>2</a:t>
            </a:r>
            <a:r>
              <a:rPr sz="900" i="1" spc="5" dirty="0">
                <a:solidFill>
                  <a:srgbClr val="231F20"/>
                </a:solidFill>
                <a:latin typeface="Times New Roman"/>
                <a:cs typeface="Times New Roman"/>
              </a:rPr>
              <a:t>R</a:t>
            </a:r>
            <a:r>
              <a:rPr sz="900" i="1" spc="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loss</a:t>
            </a:r>
            <a:r>
              <a:rPr sz="9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may</a:t>
            </a:r>
            <a:r>
              <a:rPr sz="9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be 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neglected.</a:t>
            </a:r>
            <a:endParaRPr sz="900">
              <a:latin typeface="Times New Roman"/>
              <a:cs typeface="Times New Roman"/>
            </a:endParaRPr>
          </a:p>
          <a:p>
            <a:pPr marL="462915" algn="just">
              <a:lnSpc>
                <a:spcPct val="100000"/>
              </a:lnSpc>
              <a:spcBef>
                <a:spcPts val="190"/>
              </a:spcBef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At a slip s = 0.06, what is the power input to the machine</a:t>
            </a:r>
            <a:r>
              <a:rPr sz="9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?</a:t>
            </a:r>
            <a:endParaRPr sz="900">
              <a:latin typeface="Times New Roman"/>
              <a:cs typeface="Times New Roman"/>
            </a:endParaRPr>
          </a:p>
          <a:p>
            <a:pPr marL="2438400">
              <a:lnSpc>
                <a:spcPct val="100000"/>
              </a:lnSpc>
              <a:spcBef>
                <a:spcPts val="185"/>
              </a:spcBef>
            </a:pPr>
            <a:r>
              <a:rPr sz="9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(</a:t>
            </a:r>
            <a:r>
              <a:rPr sz="900" b="1" i="1" spc="-15" dirty="0">
                <a:solidFill>
                  <a:srgbClr val="EC008C"/>
                </a:solidFill>
                <a:latin typeface="Times New Roman"/>
                <a:cs typeface="Times New Roman"/>
              </a:rPr>
              <a:t>Electrical </a:t>
            </a:r>
            <a:r>
              <a:rPr sz="900" b="1" i="1" spc="-20" dirty="0">
                <a:solidFill>
                  <a:srgbClr val="EC008C"/>
                </a:solidFill>
                <a:latin typeface="Times New Roman"/>
                <a:cs typeface="Times New Roman"/>
              </a:rPr>
              <a:t>Machi</a:t>
            </a:r>
            <a:r>
              <a:rPr sz="1000" b="1" i="1" spc="-20" dirty="0">
                <a:solidFill>
                  <a:srgbClr val="EC008C"/>
                </a:solidFill>
                <a:latin typeface="Times New Roman"/>
                <a:cs typeface="Times New Roman"/>
              </a:rPr>
              <a:t>nes-III,  Indore  </a:t>
            </a:r>
            <a:r>
              <a:rPr sz="1000" b="1" i="1" spc="-25" dirty="0">
                <a:solidFill>
                  <a:srgbClr val="EC008C"/>
                </a:solidFill>
                <a:latin typeface="Times New Roman"/>
                <a:cs typeface="Times New Roman"/>
              </a:rPr>
              <a:t>Univ.  </a:t>
            </a:r>
            <a:r>
              <a:rPr sz="1000" b="1" i="1" spc="-10" dirty="0">
                <a:solidFill>
                  <a:srgbClr val="EC008C"/>
                </a:solidFill>
                <a:latin typeface="Times New Roman"/>
                <a:cs typeface="Times New Roman"/>
              </a:rPr>
              <a:t>July</a:t>
            </a:r>
            <a:r>
              <a:rPr sz="1000" b="1" i="1" spc="-9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i="1" spc="-10" dirty="0">
                <a:solidFill>
                  <a:srgbClr val="EC008C"/>
                </a:solidFill>
                <a:latin typeface="Times New Roman"/>
                <a:cs typeface="Times New Roman"/>
              </a:rPr>
              <a:t>1977</a:t>
            </a: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)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513755" y="2754928"/>
            <a:ext cx="6132627" cy="4262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4765" algn="just">
              <a:lnSpc>
                <a:spcPct val="100000"/>
              </a:lnSpc>
            </a:pPr>
            <a:r>
              <a:rPr sz="1100" b="1" spc="5" dirty="0">
                <a:solidFill>
                  <a:srgbClr val="ED1C24"/>
                </a:solidFill>
                <a:latin typeface="Arial"/>
                <a:cs typeface="Arial"/>
              </a:rPr>
              <a:t>36.7. </a:t>
            </a:r>
            <a:r>
              <a:rPr sz="1100" b="1" spc="315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ED1C24"/>
                </a:solidFill>
                <a:latin typeface="Arial"/>
                <a:cs typeface="Arial"/>
              </a:rPr>
              <a:t>Types of </a:t>
            </a:r>
            <a:r>
              <a:rPr sz="1100" b="1" dirty="0">
                <a:solidFill>
                  <a:srgbClr val="ED1C24"/>
                </a:solidFill>
                <a:latin typeface="Arial"/>
                <a:cs typeface="Arial"/>
              </a:rPr>
              <a:t>Capacitor–start</a:t>
            </a:r>
            <a:r>
              <a:rPr sz="1100" b="1" spc="110" dirty="0">
                <a:solidFill>
                  <a:srgbClr val="ED1C24"/>
                </a:solidFill>
                <a:latin typeface="Arial"/>
                <a:cs typeface="Arial"/>
              </a:rPr>
              <a:t> </a:t>
            </a:r>
            <a:r>
              <a:rPr sz="1100" b="1" spc="-15" dirty="0">
                <a:solidFill>
                  <a:srgbClr val="ED1C24"/>
                </a:solidFill>
                <a:latin typeface="Arial"/>
                <a:cs typeface="Arial"/>
              </a:rPr>
              <a:t>Motors</a:t>
            </a:r>
            <a:endParaRPr sz="1100">
              <a:latin typeface="Arial"/>
              <a:cs typeface="Arial"/>
            </a:endParaRPr>
          </a:p>
          <a:p>
            <a:pPr marL="253365" algn="just">
              <a:lnSpc>
                <a:spcPct val="100000"/>
              </a:lnSpc>
              <a:spcBef>
                <a:spcPts val="530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Some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important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types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such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motors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given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below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:</a:t>
            </a:r>
            <a:endParaRPr sz="1000">
              <a:latin typeface="Times New Roman"/>
              <a:cs typeface="Times New Roman"/>
            </a:endParaRPr>
          </a:p>
          <a:p>
            <a:pPr marL="481965" indent="-228600" algn="just">
              <a:lnSpc>
                <a:spcPct val="100000"/>
              </a:lnSpc>
              <a:spcBef>
                <a:spcPts val="210"/>
              </a:spcBef>
              <a:buAutoNum type="arabicPeriod"/>
              <a:tabLst>
                <a:tab pos="482600" algn="l"/>
              </a:tabLst>
            </a:pP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Single-voltage, externally-reversible</a:t>
            </a:r>
            <a:r>
              <a:rPr sz="1000" b="1" spc="15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type</a:t>
            </a:r>
            <a:endParaRPr sz="1000">
              <a:latin typeface="Times New Roman"/>
              <a:cs typeface="Times New Roman"/>
            </a:endParaRPr>
          </a:p>
          <a:p>
            <a:pPr marL="24765" marR="5080" indent="228600" algn="just">
              <a:lnSpc>
                <a:spcPct val="100000"/>
              </a:lnSpc>
              <a:spcBef>
                <a:spcPts val="185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 this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motor,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four leads are brought outside its housing; two from the main winding and two  from the starting-winding circuit. These four leads are necessary for external reversing. As usual, 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internally,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connected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series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electrolytic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capacitor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centrifugal  switch. The direction of rotation of the motor can be easily reversed externally by reversing the  starting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leads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respect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running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1000" spc="-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leads.</a:t>
            </a:r>
            <a:endParaRPr sz="1000">
              <a:latin typeface="Times New Roman"/>
              <a:cs typeface="Times New Roman"/>
            </a:endParaRPr>
          </a:p>
          <a:p>
            <a:pPr marL="481330" indent="-227965" algn="just">
              <a:lnSpc>
                <a:spcPct val="100000"/>
              </a:lnSpc>
              <a:spcBef>
                <a:spcPts val="190"/>
              </a:spcBef>
              <a:buAutoNum type="arabicPeriod" startAt="2"/>
              <a:tabLst>
                <a:tab pos="481965" algn="l"/>
              </a:tabLst>
            </a:pP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Single-voltage, non-reversible</a:t>
            </a:r>
            <a:r>
              <a:rPr sz="1000" b="1" spc="14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type</a:t>
            </a:r>
            <a:endParaRPr sz="1000">
              <a:latin typeface="Times New Roman"/>
              <a:cs typeface="Times New Roman"/>
            </a:endParaRPr>
          </a:p>
          <a:p>
            <a:pPr marL="24765" marR="6350" indent="228600" algn="just">
              <a:lnSpc>
                <a:spcPct val="100000"/>
              </a:lnSpc>
              <a:spcBef>
                <a:spcPts val="190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this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case,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leads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connected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internally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leads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running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wind-  ing.</a:t>
            </a:r>
            <a:r>
              <a:rPr sz="1000" spc="1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Consequently,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there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only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two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external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leads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such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motors.</a:t>
            </a:r>
            <a:r>
              <a:rPr sz="1000" spc="1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Obviously,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direction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6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rotation  cannot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reversed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unless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taken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apart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leads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starting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winding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reversed.</a:t>
            </a:r>
            <a:endParaRPr sz="1000">
              <a:latin typeface="Times New Roman"/>
              <a:cs typeface="Times New Roman"/>
            </a:endParaRPr>
          </a:p>
          <a:p>
            <a:pPr marL="481965" indent="-228600" algn="just">
              <a:lnSpc>
                <a:spcPct val="100000"/>
              </a:lnSpc>
              <a:spcBef>
                <a:spcPts val="210"/>
              </a:spcBef>
              <a:buAutoNum type="arabicPeriod" startAt="3"/>
              <a:tabLst>
                <a:tab pos="482600" algn="l"/>
              </a:tabLst>
            </a:pP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Single-voltage reversible </a:t>
            </a:r>
            <a:r>
              <a:rPr sz="1000" b="1" spc="-10" dirty="0">
                <a:solidFill>
                  <a:srgbClr val="EC008C"/>
                </a:solidFill>
                <a:latin typeface="Times New Roman"/>
                <a:cs typeface="Times New Roman"/>
              </a:rPr>
              <a:t>and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with thermostat  </a:t>
            </a:r>
            <a:r>
              <a:rPr sz="1000" b="1" spc="20" dirty="0">
                <a:solidFill>
                  <a:srgbClr val="EC008C"/>
                </a:solidFill>
                <a:latin typeface="Times New Roman"/>
                <a:cs typeface="Times New Roman"/>
              </a:rPr>
              <a:t> </a:t>
            </a:r>
            <a:r>
              <a:rPr sz="1000" b="1" spc="-15" dirty="0">
                <a:solidFill>
                  <a:srgbClr val="EC008C"/>
                </a:solidFill>
                <a:latin typeface="Times New Roman"/>
                <a:cs typeface="Times New Roman"/>
              </a:rPr>
              <a:t>type</a:t>
            </a:r>
            <a:endParaRPr sz="1000">
              <a:latin typeface="Times New Roman"/>
              <a:cs typeface="Times New Roman"/>
            </a:endParaRPr>
          </a:p>
          <a:p>
            <a:pPr marL="24765" marR="5715" indent="228600" algn="just">
              <a:lnSpc>
                <a:spcPct val="100000"/>
              </a:lnSpc>
              <a:spcBef>
                <a:spcPts val="185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Many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motors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are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fitted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device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called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thermostat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which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provides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protection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against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over-  load,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overheating,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short-circuits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etc.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thermostat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usually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consists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bimetallic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element</a:t>
            </a:r>
            <a:r>
              <a:rPr sz="1000" spc="-5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that  is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connected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series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often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mounted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on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outside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motor.</a:t>
            </a:r>
            <a:endParaRPr sz="1000">
              <a:latin typeface="Times New Roman"/>
              <a:cs typeface="Times New Roman"/>
            </a:endParaRPr>
          </a:p>
          <a:p>
            <a:pPr marL="253365" algn="just">
              <a:lnSpc>
                <a:spcPct val="100000"/>
              </a:lnSpc>
              <a:spcBef>
                <a:spcPts val="185"/>
              </a:spcBef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wiring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diagram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capacitor-start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fitted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this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protective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device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shown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Fig.</a:t>
            </a:r>
            <a:endParaRPr sz="1000">
              <a:latin typeface="Times New Roman"/>
              <a:cs typeface="Times New Roman"/>
            </a:endParaRPr>
          </a:p>
          <a:p>
            <a:pPr marL="24765" marR="9525" algn="just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36.17.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When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due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some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reasons,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excessive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current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flows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through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Times New Roman"/>
                <a:cs typeface="Times New Roman"/>
              </a:rPr>
              <a:t>motor,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it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produces</a:t>
            </a:r>
            <a:r>
              <a:rPr sz="1000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abnormal  heating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bimetallic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strip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with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result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that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it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bends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opens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contact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points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thus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discon-  necting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from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supply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lines.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When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thermostat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element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cools,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it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automatically</a:t>
            </a:r>
            <a:r>
              <a:rPr sz="1000" spc="-3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closes  the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contacts</a:t>
            </a:r>
            <a:r>
              <a:rPr sz="1000" b="1" spc="-5" dirty="0">
                <a:solidFill>
                  <a:srgbClr val="ED1C24"/>
                </a:solidFill>
                <a:latin typeface="Times New Roman"/>
                <a:cs typeface="Times New Roman"/>
              </a:rPr>
              <a:t>*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 marL="24765" marR="7620" indent="228600" algn="just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case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capacitor-start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motors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used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refrigerators,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generally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terminal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block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attached  to the 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motor.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Three out of the four block terminals are marked </a:t>
            </a:r>
            <a:r>
              <a:rPr sz="1000" i="1" spc="30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1000" spc="30" dirty="0">
                <a:solidFill>
                  <a:srgbClr val="231F20"/>
                </a:solidFill>
                <a:latin typeface="Times New Roman"/>
                <a:cs typeface="Times New Roman"/>
              </a:rPr>
              <a:t>, </a:t>
            </a:r>
            <a:r>
              <a:rPr sz="1000" i="1" spc="55" dirty="0">
                <a:solidFill>
                  <a:srgbClr val="231F20"/>
                </a:solidFill>
                <a:latin typeface="Times New Roman"/>
                <a:cs typeface="Times New Roman"/>
              </a:rPr>
              <a:t>TL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and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L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as shown in Fig. 36.18.  Thermostat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connected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9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T</a:t>
            </a:r>
            <a:r>
              <a:rPr sz="1000" i="1" spc="-14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L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,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capacitor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between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dirty="0">
                <a:solidFill>
                  <a:srgbClr val="231F20"/>
                </a:solidFill>
                <a:latin typeface="Times New Roman"/>
                <a:cs typeface="Times New Roman"/>
              </a:rPr>
              <a:t>L</a:t>
            </a:r>
            <a:r>
              <a:rPr sz="1000" i="1" spc="-2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unmarked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terminal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1000" spc="-7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supply  lines</a:t>
            </a:r>
            <a:r>
              <a:rPr sz="10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1000" spc="-10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25" dirty="0">
                <a:solidFill>
                  <a:srgbClr val="231F20"/>
                </a:solidFill>
                <a:latin typeface="Times New Roman"/>
                <a:cs typeface="Times New Roman"/>
              </a:rPr>
              <a:t>TL</a:t>
            </a:r>
            <a:r>
              <a:rPr sz="1000" i="1" spc="-5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Times New Roman"/>
                <a:cs typeface="Times New Roman"/>
              </a:rPr>
              <a:t>and</a:t>
            </a:r>
            <a:r>
              <a:rPr sz="1000" spc="-2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1000" i="1" spc="-15" dirty="0">
                <a:solidFill>
                  <a:srgbClr val="231F20"/>
                </a:solidFill>
                <a:latin typeface="Times New Roman"/>
                <a:cs typeface="Times New Roman"/>
              </a:rPr>
              <a:t>L</a:t>
            </a:r>
            <a:r>
              <a:rPr sz="1000" spc="-15" dirty="0">
                <a:solidFill>
                  <a:srgbClr val="231F20"/>
                </a:solidFill>
                <a:latin typeface="Times New Roman"/>
                <a:cs typeface="Times New Roman"/>
              </a:rPr>
              <a:t>.</a:t>
            </a:r>
            <a:endParaRPr sz="10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Times New Roman"/>
              <a:cs typeface="Times New Roman"/>
            </a:endParaRPr>
          </a:p>
          <a:p>
            <a:pPr marL="241300" indent="-228600">
              <a:lnSpc>
                <a:spcPct val="100000"/>
              </a:lnSpc>
              <a:tabLst>
                <a:tab pos="240665" algn="l"/>
              </a:tabLst>
            </a:pPr>
            <a:r>
              <a:rPr sz="900" b="1" dirty="0">
                <a:solidFill>
                  <a:srgbClr val="ED1C24"/>
                </a:solidFill>
                <a:latin typeface="Times New Roman"/>
                <a:cs typeface="Times New Roman"/>
              </a:rPr>
              <a:t>*	</a:t>
            </a:r>
            <a:r>
              <a:rPr sz="900" spc="-10" dirty="0">
                <a:solidFill>
                  <a:srgbClr val="231F20"/>
                </a:solidFill>
                <a:latin typeface="Times New Roman"/>
                <a:cs typeface="Times New Roman"/>
              </a:rPr>
              <a:t>However,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some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thermal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units,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reset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button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has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be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operated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manually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restore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motor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to</a:t>
            </a:r>
            <a:r>
              <a:rPr sz="900" spc="-7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spc="-5" dirty="0">
                <a:solidFill>
                  <a:srgbClr val="231F20"/>
                </a:solidFill>
                <a:latin typeface="Times New Roman"/>
                <a:cs typeface="Times New Roman"/>
              </a:rPr>
              <a:t>operation.</a:t>
            </a:r>
            <a:endParaRPr sz="900">
              <a:latin typeface="Times New Roman"/>
              <a:cs typeface="Times New Roman"/>
            </a:endParaRPr>
          </a:p>
          <a:p>
            <a:pPr marL="241300" marR="19050" algn="just">
              <a:lnSpc>
                <a:spcPct val="100000"/>
              </a:lnSpc>
              <a:spcBef>
                <a:spcPts val="215"/>
              </a:spcBef>
            </a:pP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certain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types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of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thermal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units,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a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heating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element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is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used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for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heating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the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bimetallic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strip.</a:t>
            </a:r>
            <a:r>
              <a:rPr sz="900" spc="15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In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that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case,</a:t>
            </a:r>
            <a:r>
              <a:rPr sz="900" spc="-4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the  heating element is connected in the line and the element or bimetallic strip is placed either inside the  heating unit or besides</a:t>
            </a:r>
            <a:r>
              <a:rPr sz="900" spc="-80" dirty="0">
                <a:solidFill>
                  <a:srgbClr val="231F20"/>
                </a:solidFill>
                <a:latin typeface="Times New Roman"/>
                <a:cs typeface="Times New Roman"/>
              </a:rPr>
              <a:t> </a:t>
            </a:r>
            <a:r>
              <a:rPr sz="900" dirty="0">
                <a:solidFill>
                  <a:srgbClr val="231F20"/>
                </a:solidFill>
                <a:latin typeface="Times New Roman"/>
                <a:cs typeface="Times New Roman"/>
              </a:rPr>
              <a:t>it.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529123" y="5436309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69" h="634">
                <a:moveTo>
                  <a:pt x="0" y="38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35670" y="5435975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69" h="634">
                <a:moveTo>
                  <a:pt x="0" y="38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942215" y="5435649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69" h="634">
                <a:moveTo>
                  <a:pt x="0" y="38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48763" y="5435315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69" h="634">
                <a:moveTo>
                  <a:pt x="0" y="381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355309" y="5434981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69" h="634">
                <a:moveTo>
                  <a:pt x="0" y="393"/>
                </a:moveTo>
                <a:lnTo>
                  <a:pt x="128016" y="0"/>
                </a:lnTo>
              </a:path>
            </a:pathLst>
          </a:custGeom>
          <a:ln w="12191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561856" y="5434656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69" h="634">
                <a:moveTo>
                  <a:pt x="0" y="381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768403" y="5434322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69" h="634">
                <a:moveTo>
                  <a:pt x="0" y="393"/>
                </a:moveTo>
                <a:lnTo>
                  <a:pt x="128016" y="0"/>
                </a:lnTo>
              </a:path>
            </a:pathLst>
          </a:custGeom>
          <a:ln w="12191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2974951" y="5433996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69" h="634">
                <a:moveTo>
                  <a:pt x="0" y="381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181498" y="5433662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69" h="634">
                <a:moveTo>
                  <a:pt x="0" y="393"/>
                </a:moveTo>
                <a:lnTo>
                  <a:pt x="128003" y="0"/>
                </a:lnTo>
              </a:path>
            </a:pathLst>
          </a:custGeom>
          <a:ln w="12191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388029" y="5433336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69" h="634">
                <a:moveTo>
                  <a:pt x="0" y="380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594575" y="5433002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69" h="634">
                <a:moveTo>
                  <a:pt x="0" y="393"/>
                </a:moveTo>
                <a:lnTo>
                  <a:pt x="128016" y="0"/>
                </a:lnTo>
              </a:path>
            </a:pathLst>
          </a:custGeom>
          <a:ln w="12191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801122" y="5432677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70" h="634">
                <a:moveTo>
                  <a:pt x="0" y="38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007669" y="5432343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70" h="634">
                <a:moveTo>
                  <a:pt x="0" y="381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214216" y="5432016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70" h="634">
                <a:moveTo>
                  <a:pt x="0" y="38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420763" y="5431683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70" h="634">
                <a:moveTo>
                  <a:pt x="0" y="381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627310" y="5431349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70" h="634">
                <a:moveTo>
                  <a:pt x="0" y="393"/>
                </a:moveTo>
                <a:lnTo>
                  <a:pt x="128016" y="0"/>
                </a:lnTo>
              </a:path>
            </a:pathLst>
          </a:custGeom>
          <a:ln w="12191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833856" y="5431024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70" h="634">
                <a:moveTo>
                  <a:pt x="0" y="381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040403" y="5430689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70" h="634">
                <a:moveTo>
                  <a:pt x="0" y="393"/>
                </a:moveTo>
                <a:lnTo>
                  <a:pt x="128015" y="0"/>
                </a:lnTo>
              </a:path>
            </a:pathLst>
          </a:custGeom>
          <a:ln w="12191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246950" y="5430363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70" h="634">
                <a:moveTo>
                  <a:pt x="0" y="38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453497" y="5430029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70" h="634">
                <a:moveTo>
                  <a:pt x="0" y="393"/>
                </a:moveTo>
                <a:lnTo>
                  <a:pt x="128015" y="0"/>
                </a:lnTo>
              </a:path>
            </a:pathLst>
          </a:custGeom>
          <a:ln w="12191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660044" y="5429704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70" h="634">
                <a:moveTo>
                  <a:pt x="0" y="38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862902" y="5429378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70" h="634">
                <a:moveTo>
                  <a:pt x="0" y="381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6065761" y="5429052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70" h="634">
                <a:moveTo>
                  <a:pt x="0" y="393"/>
                </a:moveTo>
                <a:lnTo>
                  <a:pt x="128015" y="0"/>
                </a:lnTo>
              </a:path>
            </a:pathLst>
          </a:custGeom>
          <a:ln w="12191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268619" y="5428726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70" h="634">
                <a:moveTo>
                  <a:pt x="0" y="393"/>
                </a:moveTo>
                <a:lnTo>
                  <a:pt x="128015" y="0"/>
                </a:lnTo>
              </a:path>
            </a:pathLst>
          </a:custGeom>
          <a:ln w="12191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471478" y="5428400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70" h="634">
                <a:moveTo>
                  <a:pt x="0" y="393"/>
                </a:moveTo>
                <a:lnTo>
                  <a:pt x="128015" y="0"/>
                </a:lnTo>
              </a:path>
            </a:pathLst>
          </a:custGeom>
          <a:ln w="12191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674336" y="5428083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70" h="634">
                <a:moveTo>
                  <a:pt x="0" y="380"/>
                </a:moveTo>
                <a:lnTo>
                  <a:pt x="128003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6877179" y="5427757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70" h="634">
                <a:moveTo>
                  <a:pt x="0" y="381"/>
                </a:moveTo>
                <a:lnTo>
                  <a:pt x="128015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080037" y="5427431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70" h="634">
                <a:moveTo>
                  <a:pt x="0" y="380"/>
                </a:moveTo>
                <a:lnTo>
                  <a:pt x="128016" y="0"/>
                </a:lnTo>
              </a:path>
            </a:pathLst>
          </a:custGeom>
          <a:ln w="12192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7282896" y="5427106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70" h="634">
                <a:moveTo>
                  <a:pt x="0" y="393"/>
                </a:moveTo>
                <a:lnTo>
                  <a:pt x="128015" y="0"/>
                </a:lnTo>
              </a:path>
            </a:pathLst>
          </a:custGeom>
          <a:ln w="12191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7485754" y="5426780"/>
            <a:ext cx="155217" cy="407"/>
          </a:xfrm>
          <a:custGeom>
            <a:avLst/>
            <a:gdLst/>
            <a:ahLst/>
            <a:cxnLst/>
            <a:rect l="l" t="t" r="r" b="b"/>
            <a:pathLst>
              <a:path w="128270" h="634">
                <a:moveTo>
                  <a:pt x="0" y="393"/>
                </a:moveTo>
                <a:lnTo>
                  <a:pt x="128015" y="0"/>
                </a:lnTo>
              </a:path>
            </a:pathLst>
          </a:custGeom>
          <a:ln w="12191">
            <a:solidFill>
              <a:srgbClr val="005AA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960648" y="5880608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4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007283" y="5905323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057805" y="5932099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79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173191" y="6002514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70">
                <a:moveTo>
                  <a:pt x="0" y="0"/>
                </a:moveTo>
                <a:lnTo>
                  <a:pt x="0" y="178638"/>
                </a:lnTo>
                <a:lnTo>
                  <a:pt x="207543" y="89325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7960648" y="407240"/>
            <a:ext cx="676963" cy="358783"/>
          </a:xfrm>
          <a:custGeom>
            <a:avLst/>
            <a:gdLst/>
            <a:ahLst/>
            <a:cxnLst/>
            <a:rect l="l" t="t" r="r" b="b"/>
            <a:pathLst>
              <a:path w="559434" h="559435">
                <a:moveTo>
                  <a:pt x="279409" y="0"/>
                </a:moveTo>
                <a:lnTo>
                  <a:pt x="234190" y="3668"/>
                </a:lnTo>
                <a:lnTo>
                  <a:pt x="191257" y="14283"/>
                </a:lnTo>
                <a:lnTo>
                  <a:pt x="151191" y="31264"/>
                </a:lnTo>
                <a:lnTo>
                  <a:pt x="114577" y="54028"/>
                </a:lnTo>
                <a:lnTo>
                  <a:pt x="81996" y="81991"/>
                </a:lnTo>
                <a:lnTo>
                  <a:pt x="54031" y="114571"/>
                </a:lnTo>
                <a:lnTo>
                  <a:pt x="31267" y="151186"/>
                </a:lnTo>
                <a:lnTo>
                  <a:pt x="14285" y="191252"/>
                </a:lnTo>
                <a:lnTo>
                  <a:pt x="3668" y="234187"/>
                </a:lnTo>
                <a:lnTo>
                  <a:pt x="0" y="279409"/>
                </a:lnTo>
                <a:lnTo>
                  <a:pt x="3668" y="324627"/>
                </a:lnTo>
                <a:lnTo>
                  <a:pt x="14285" y="367561"/>
                </a:lnTo>
                <a:lnTo>
                  <a:pt x="31267" y="407626"/>
                </a:lnTo>
                <a:lnTo>
                  <a:pt x="54031" y="444241"/>
                </a:lnTo>
                <a:lnTo>
                  <a:pt x="81996" y="476822"/>
                </a:lnTo>
                <a:lnTo>
                  <a:pt x="114577" y="504786"/>
                </a:lnTo>
                <a:lnTo>
                  <a:pt x="151191" y="527551"/>
                </a:lnTo>
                <a:lnTo>
                  <a:pt x="191257" y="544533"/>
                </a:lnTo>
                <a:lnTo>
                  <a:pt x="234190" y="555150"/>
                </a:lnTo>
                <a:lnTo>
                  <a:pt x="279409" y="558818"/>
                </a:lnTo>
                <a:lnTo>
                  <a:pt x="324630" y="555150"/>
                </a:lnTo>
                <a:lnTo>
                  <a:pt x="367566" y="544533"/>
                </a:lnTo>
                <a:lnTo>
                  <a:pt x="407632" y="527551"/>
                </a:lnTo>
                <a:lnTo>
                  <a:pt x="444247" y="504786"/>
                </a:lnTo>
                <a:lnTo>
                  <a:pt x="476827" y="476822"/>
                </a:lnTo>
                <a:lnTo>
                  <a:pt x="504790" y="444241"/>
                </a:lnTo>
                <a:lnTo>
                  <a:pt x="527553" y="407626"/>
                </a:lnTo>
                <a:lnTo>
                  <a:pt x="544534" y="367561"/>
                </a:lnTo>
                <a:lnTo>
                  <a:pt x="555150" y="324627"/>
                </a:lnTo>
                <a:lnTo>
                  <a:pt x="558818" y="279409"/>
                </a:lnTo>
                <a:lnTo>
                  <a:pt x="555150" y="234187"/>
                </a:lnTo>
                <a:lnTo>
                  <a:pt x="544534" y="191252"/>
                </a:lnTo>
                <a:lnTo>
                  <a:pt x="527553" y="151186"/>
                </a:lnTo>
                <a:lnTo>
                  <a:pt x="504790" y="114571"/>
                </a:lnTo>
                <a:lnTo>
                  <a:pt x="476827" y="81991"/>
                </a:lnTo>
                <a:lnTo>
                  <a:pt x="444247" y="54028"/>
                </a:lnTo>
                <a:lnTo>
                  <a:pt x="407632" y="31264"/>
                </a:lnTo>
                <a:lnTo>
                  <a:pt x="367566" y="14283"/>
                </a:lnTo>
                <a:lnTo>
                  <a:pt x="324630" y="3668"/>
                </a:lnTo>
                <a:lnTo>
                  <a:pt x="279409" y="0"/>
                </a:lnTo>
                <a:close/>
              </a:path>
            </a:pathLst>
          </a:custGeom>
          <a:solidFill>
            <a:srgbClr val="2E30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8007283" y="431956"/>
            <a:ext cx="583218" cy="309099"/>
          </a:xfrm>
          <a:custGeom>
            <a:avLst/>
            <a:gdLst/>
            <a:ahLst/>
            <a:cxnLst/>
            <a:rect l="l" t="t" r="r" b="b"/>
            <a:pathLst>
              <a:path w="481965" h="481965">
                <a:moveTo>
                  <a:pt x="240870" y="0"/>
                </a:moveTo>
                <a:lnTo>
                  <a:pt x="192433" y="4908"/>
                </a:lnTo>
                <a:lnTo>
                  <a:pt x="147269" y="18979"/>
                </a:lnTo>
                <a:lnTo>
                  <a:pt x="106360" y="41231"/>
                </a:lnTo>
                <a:lnTo>
                  <a:pt x="70688" y="70683"/>
                </a:lnTo>
                <a:lnTo>
                  <a:pt x="41234" y="106355"/>
                </a:lnTo>
                <a:lnTo>
                  <a:pt x="18981" y="147264"/>
                </a:lnTo>
                <a:lnTo>
                  <a:pt x="4908" y="192429"/>
                </a:lnTo>
                <a:lnTo>
                  <a:pt x="0" y="240870"/>
                </a:lnTo>
                <a:lnTo>
                  <a:pt x="4908" y="289307"/>
                </a:lnTo>
                <a:lnTo>
                  <a:pt x="18981" y="334470"/>
                </a:lnTo>
                <a:lnTo>
                  <a:pt x="41234" y="375379"/>
                </a:lnTo>
                <a:lnTo>
                  <a:pt x="70688" y="411051"/>
                </a:lnTo>
                <a:lnTo>
                  <a:pt x="106360" y="440505"/>
                </a:lnTo>
                <a:lnTo>
                  <a:pt x="147269" y="462759"/>
                </a:lnTo>
                <a:lnTo>
                  <a:pt x="192433" y="476831"/>
                </a:lnTo>
                <a:lnTo>
                  <a:pt x="240870" y="481740"/>
                </a:lnTo>
                <a:lnTo>
                  <a:pt x="289310" y="476831"/>
                </a:lnTo>
                <a:lnTo>
                  <a:pt x="334476" y="462759"/>
                </a:lnTo>
                <a:lnTo>
                  <a:pt x="375385" y="440505"/>
                </a:lnTo>
                <a:lnTo>
                  <a:pt x="411056" y="411051"/>
                </a:lnTo>
                <a:lnTo>
                  <a:pt x="440508" y="375379"/>
                </a:lnTo>
                <a:lnTo>
                  <a:pt x="462760" y="334470"/>
                </a:lnTo>
                <a:lnTo>
                  <a:pt x="476831" y="289307"/>
                </a:lnTo>
                <a:lnTo>
                  <a:pt x="481740" y="240870"/>
                </a:lnTo>
                <a:lnTo>
                  <a:pt x="476831" y="192429"/>
                </a:lnTo>
                <a:lnTo>
                  <a:pt x="462760" y="147264"/>
                </a:lnTo>
                <a:lnTo>
                  <a:pt x="440508" y="106355"/>
                </a:lnTo>
                <a:lnTo>
                  <a:pt x="411056" y="70683"/>
                </a:lnTo>
                <a:lnTo>
                  <a:pt x="375385" y="41231"/>
                </a:lnTo>
                <a:lnTo>
                  <a:pt x="334476" y="18979"/>
                </a:lnTo>
                <a:lnTo>
                  <a:pt x="289310" y="4908"/>
                </a:lnTo>
                <a:lnTo>
                  <a:pt x="24087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8057805" y="458732"/>
            <a:ext cx="482557" cy="255750"/>
          </a:xfrm>
          <a:custGeom>
            <a:avLst/>
            <a:gdLst/>
            <a:ahLst/>
            <a:cxnLst/>
            <a:rect l="l" t="t" r="r" b="b"/>
            <a:pathLst>
              <a:path w="398779" h="398780">
                <a:moveTo>
                  <a:pt x="199119" y="0"/>
                </a:moveTo>
                <a:lnTo>
                  <a:pt x="153558" y="5274"/>
                </a:lnTo>
                <a:lnTo>
                  <a:pt x="111684" y="20289"/>
                </a:lnTo>
                <a:lnTo>
                  <a:pt x="74708" y="43836"/>
                </a:lnTo>
                <a:lnTo>
                  <a:pt x="43840" y="74702"/>
                </a:lnTo>
                <a:lnTo>
                  <a:pt x="20291" y="111679"/>
                </a:lnTo>
                <a:lnTo>
                  <a:pt x="5274" y="153554"/>
                </a:lnTo>
                <a:lnTo>
                  <a:pt x="0" y="199119"/>
                </a:lnTo>
                <a:lnTo>
                  <a:pt x="5274" y="244679"/>
                </a:lnTo>
                <a:lnTo>
                  <a:pt x="20291" y="286553"/>
                </a:lnTo>
                <a:lnTo>
                  <a:pt x="43840" y="323530"/>
                </a:lnTo>
                <a:lnTo>
                  <a:pt x="74708" y="354398"/>
                </a:lnTo>
                <a:lnTo>
                  <a:pt x="111684" y="377946"/>
                </a:lnTo>
                <a:lnTo>
                  <a:pt x="153558" y="392963"/>
                </a:lnTo>
                <a:lnTo>
                  <a:pt x="199119" y="398238"/>
                </a:lnTo>
                <a:lnTo>
                  <a:pt x="244683" y="392963"/>
                </a:lnTo>
                <a:lnTo>
                  <a:pt x="286559" y="377946"/>
                </a:lnTo>
                <a:lnTo>
                  <a:pt x="323535" y="354398"/>
                </a:lnTo>
                <a:lnTo>
                  <a:pt x="354402" y="323530"/>
                </a:lnTo>
                <a:lnTo>
                  <a:pt x="377948" y="286553"/>
                </a:lnTo>
                <a:lnTo>
                  <a:pt x="392964" y="244679"/>
                </a:lnTo>
                <a:lnTo>
                  <a:pt x="398238" y="199119"/>
                </a:lnTo>
                <a:lnTo>
                  <a:pt x="392964" y="153554"/>
                </a:lnTo>
                <a:lnTo>
                  <a:pt x="377948" y="111679"/>
                </a:lnTo>
                <a:lnTo>
                  <a:pt x="354402" y="74702"/>
                </a:lnTo>
                <a:lnTo>
                  <a:pt x="323535" y="43836"/>
                </a:lnTo>
                <a:lnTo>
                  <a:pt x="286559" y="20289"/>
                </a:lnTo>
                <a:lnTo>
                  <a:pt x="244683" y="5274"/>
                </a:lnTo>
                <a:lnTo>
                  <a:pt x="199119" y="0"/>
                </a:lnTo>
                <a:close/>
              </a:path>
            </a:pathLst>
          </a:custGeom>
          <a:solidFill>
            <a:srgbClr val="ED1C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8173191" y="529145"/>
            <a:ext cx="251268" cy="114843"/>
          </a:xfrm>
          <a:custGeom>
            <a:avLst/>
            <a:gdLst/>
            <a:ahLst/>
            <a:cxnLst/>
            <a:rect l="l" t="t" r="r" b="b"/>
            <a:pathLst>
              <a:path w="207645" h="179069">
                <a:moveTo>
                  <a:pt x="207543" y="0"/>
                </a:moveTo>
                <a:lnTo>
                  <a:pt x="0" y="89325"/>
                </a:lnTo>
                <a:lnTo>
                  <a:pt x="207543" y="178638"/>
                </a:lnTo>
                <a:lnTo>
                  <a:pt x="20754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751373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842</Words>
  <Application>Microsoft Office PowerPoint</Application>
  <PresentationFormat>On-screen Show (4:3)</PresentationFormat>
  <Paragraphs>92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First Course of Special Machine 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First Course of Special Machine </dc:title>
  <dc:creator>DR.Ahmed Saker 2o1O</dc:creator>
  <cp:lastModifiedBy>DR.Ahmed Saker 2o1O</cp:lastModifiedBy>
  <cp:revision>1</cp:revision>
  <dcterms:created xsi:type="dcterms:W3CDTF">2018-12-18T06:59:25Z</dcterms:created>
  <dcterms:modified xsi:type="dcterms:W3CDTF">2018-12-18T07:00:25Z</dcterms:modified>
</cp:coreProperties>
</file>